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2" r:id="rId1"/>
  </p:sldMasterIdLst>
  <p:notesMasterIdLst>
    <p:notesMasterId r:id="rId56"/>
  </p:notesMasterIdLst>
  <p:sldIdLst>
    <p:sldId id="256" r:id="rId2"/>
    <p:sldId id="319" r:id="rId3"/>
    <p:sldId id="278" r:id="rId4"/>
    <p:sldId id="264" r:id="rId5"/>
    <p:sldId id="269" r:id="rId6"/>
    <p:sldId id="268" r:id="rId7"/>
    <p:sldId id="267" r:id="rId8"/>
    <p:sldId id="266" r:id="rId9"/>
    <p:sldId id="271" r:id="rId10"/>
    <p:sldId id="270" r:id="rId11"/>
    <p:sldId id="272" r:id="rId12"/>
    <p:sldId id="276" r:id="rId13"/>
    <p:sldId id="261" r:id="rId14"/>
    <p:sldId id="257" r:id="rId15"/>
    <p:sldId id="279" r:id="rId16"/>
    <p:sldId id="259" r:id="rId17"/>
    <p:sldId id="308" r:id="rId18"/>
    <p:sldId id="309" r:id="rId19"/>
    <p:sldId id="310" r:id="rId20"/>
    <p:sldId id="275" r:id="rId21"/>
    <p:sldId id="280" r:id="rId22"/>
    <p:sldId id="281" r:id="rId23"/>
    <p:sldId id="282" r:id="rId24"/>
    <p:sldId id="283" r:id="rId25"/>
    <p:sldId id="285" r:id="rId26"/>
    <p:sldId id="286" r:id="rId27"/>
    <p:sldId id="284" r:id="rId28"/>
    <p:sldId id="311" r:id="rId29"/>
    <p:sldId id="287" r:id="rId30"/>
    <p:sldId id="300" r:id="rId31"/>
    <p:sldId id="301" r:id="rId32"/>
    <p:sldId id="293" r:id="rId33"/>
    <p:sldId id="302" r:id="rId34"/>
    <p:sldId id="288" r:id="rId35"/>
    <p:sldId id="289" r:id="rId36"/>
    <p:sldId id="290" r:id="rId37"/>
    <p:sldId id="314" r:id="rId38"/>
    <p:sldId id="315" r:id="rId39"/>
    <p:sldId id="316" r:id="rId40"/>
    <p:sldId id="317" r:id="rId41"/>
    <p:sldId id="318" r:id="rId42"/>
    <p:sldId id="291" r:id="rId43"/>
    <p:sldId id="292" r:id="rId44"/>
    <p:sldId id="294" r:id="rId45"/>
    <p:sldId id="295" r:id="rId46"/>
    <p:sldId id="297" r:id="rId47"/>
    <p:sldId id="296" r:id="rId48"/>
    <p:sldId id="299" r:id="rId49"/>
    <p:sldId id="303" r:id="rId50"/>
    <p:sldId id="305" r:id="rId51"/>
    <p:sldId id="306" r:id="rId52"/>
    <p:sldId id="313" r:id="rId53"/>
    <p:sldId id="307" r:id="rId54"/>
    <p:sldId id="312" r:id="rId55"/>
  </p:sldIdLst>
  <p:sldSz cx="9144000" cy="6858000" type="screen4x3"/>
  <p:notesSz cx="6858000" cy="9144000"/>
  <p:embeddedFontLst>
    <p:embeddedFont>
      <p:font typeface="Perpetua" pitchFamily="18" charset="0"/>
      <p:regular r:id="rId57"/>
      <p:bold r:id="rId58"/>
      <p:italic r:id="rId59"/>
      <p:boldItalic r:id="rId60"/>
    </p:embeddedFont>
    <p:embeddedFont>
      <p:font typeface="B Nazanin" pitchFamily="2" charset="-78"/>
      <p:regular r:id="rId61"/>
      <p:bold r:id="rId62"/>
    </p:embeddedFont>
    <p:embeddedFont>
      <p:font typeface="Wingdings 2" pitchFamily="18" charset="2"/>
      <p:regular r:id="rId63"/>
    </p:embeddedFont>
    <p:embeddedFont>
      <p:font typeface="Franklin Gothic Book" pitchFamily="34" charset="0"/>
      <p:regular r:id="rId64"/>
      <p:italic r:id="rId65"/>
    </p:embeddedFont>
    <p:embeddedFont>
      <p:font typeface="Calibri" pitchFamily="34" charset="0"/>
      <p:regular r:id="rId66"/>
      <p:bold r:id="rId67"/>
      <p:italic r:id="rId68"/>
      <p:boldItalic r:id="rId69"/>
    </p:embeddedFont>
    <p:embeddedFont>
      <p:font typeface="Tahoma" pitchFamily="34" charset="0"/>
      <p:regular r:id="rId70"/>
      <p:bold r:id="rId71"/>
    </p:embeddedFont>
    <p:embeddedFont>
      <p:font typeface="B Traffic" pitchFamily="2" charset="-78"/>
      <p:regular r:id="rId72"/>
      <p:bold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39" autoAdjust="0"/>
  </p:normalViewPr>
  <p:slideViewPr>
    <p:cSldViewPr>
      <p:cViewPr varScale="1"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A3617-EBE8-4EAB-9437-16C2AB0B26F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0385C5-C725-426A-B7F9-83C9225E3E74}" type="pres">
      <dgm:prSet presAssocID="{02AA3617-EBE8-4EAB-9437-16C2AB0B26F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A187DE0-3A76-4A26-B766-A7CCFC041CAF}" type="presOf" srcId="{02AA3617-EBE8-4EAB-9437-16C2AB0B26F6}" destId="{800385C5-C725-426A-B7F9-83C9225E3E74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73AFE-9C1F-425C-8364-90BBD87C321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38183-7728-475D-8468-9DDEAF5D2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8183-7728-475D-8468-9DDEAF5D21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8183-7728-475D-8468-9DDEAF5D21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4991-BA34-4451-BB00-D36EA3DC8C06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811D-B8EA-40F1-AC2D-E3889E096E44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7DE3-FBC3-4068-A2C1-02EBCE46A33A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09A-F070-4821-A21A-C56B934CB998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6D1C-F6DD-429A-811D-FEAB547BFAFB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4EAF-896A-4E94-9E63-96DBB3AEF69E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91C1-6244-467D-AFC8-D36DFA2421AA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F500-B8C7-4C68-91BF-5C643A131B14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E924-B925-4627-AE71-A4ADFA394D57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3FD3-25FB-49CF-89DA-4E077000310E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398F-BF2A-4E86-B644-A4F1031CE3DB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22CB2B-FB80-4C1B-8F10-2AEF7B4AC65A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667000"/>
          </a:xfrm>
        </p:spPr>
        <p:txBody>
          <a:bodyPr>
            <a:normAutofit/>
          </a:bodyPr>
          <a:lstStyle/>
          <a:p>
            <a:endParaRPr lang="en-US" sz="2000" dirty="0" smtClean="0">
              <a:cs typeface="B Nazanin" pitchFamily="2" charset="-78"/>
            </a:endParaRPr>
          </a:p>
          <a:p>
            <a:r>
              <a:rPr lang="fa-IR" sz="2000" b="1" dirty="0" smtClean="0">
                <a:cs typeface="B Nazanin" pitchFamily="2" charset="-78"/>
              </a:rPr>
              <a:t>پدرام عظیم زاده</a:t>
            </a:r>
            <a:endParaRPr lang="en-US" sz="2000" b="1" dirty="0" smtClean="0">
              <a:cs typeface="B Nazanin" pitchFamily="2" charset="-78"/>
            </a:endParaRPr>
          </a:p>
          <a:p>
            <a:r>
              <a:rPr lang="fa-IR" sz="2000" dirty="0" smtClean="0">
                <a:cs typeface="B Nazanin" pitchFamily="2" charset="-78"/>
              </a:rPr>
              <a:t>دانشجوی دکتری تخصصی</a:t>
            </a:r>
            <a:endParaRPr lang="en-US" sz="2000" dirty="0" smtClean="0">
              <a:cs typeface="B Nazanin" pitchFamily="2" charset="-78"/>
            </a:endParaRPr>
          </a:p>
          <a:p>
            <a:r>
              <a:rPr lang="fa-IR" sz="2000" dirty="0" smtClean="0">
                <a:cs typeface="B Nazanin" pitchFamily="2" charset="-78"/>
              </a:rPr>
              <a:t>فارغ التحصیل دوره عالی پژوهش </a:t>
            </a:r>
            <a:endParaRPr lang="en-US" sz="2000" dirty="0" smtClean="0">
              <a:cs typeface="B Nazanin" pitchFamily="2" charset="-78"/>
            </a:endParaRPr>
          </a:p>
          <a:p>
            <a:endParaRPr lang="en-US" sz="2000" dirty="0" smtClean="0">
              <a:cs typeface="B Nazanin" pitchFamily="2" charset="-78"/>
            </a:endParaRPr>
          </a:p>
          <a:p>
            <a:r>
              <a:rPr lang="fa-IR" sz="1800" dirty="0" smtClean="0">
                <a:cs typeface="B Nazanin" pitchFamily="2" charset="-78"/>
              </a:rPr>
              <a:t>پائیز 1391</a:t>
            </a:r>
            <a:endParaRPr lang="en-US" sz="1800" dirty="0" smtClean="0">
              <a:cs typeface="B Nazanin" pitchFamily="2" charset="-78"/>
            </a:endParaRPr>
          </a:p>
          <a:p>
            <a:endParaRPr lang="en-US" sz="2000" dirty="0" smtClean="0">
              <a:cs typeface="B Nazanin" pitchFamily="2" charset="-78"/>
            </a:endParaRPr>
          </a:p>
          <a:p>
            <a:endParaRPr lang="en-US" sz="2000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آشنائی با مرور سیستماتیک</a:t>
            </a:r>
            <a:endParaRPr lang="en-US" b="1" dirty="0"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cs typeface="B Nazanin" pitchFamily="2" charset="-78"/>
              </a:rPr>
              <a:t>دو فرم مقالات مروری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685800"/>
          </a:xfrm>
        </p:spPr>
        <p:txBody>
          <a:bodyPr>
            <a:normAutofit fontScale="85000" lnSpcReduction="10000"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مقالات مرور سیستماتیک</a:t>
            </a:r>
            <a:r>
              <a:rPr lang="en-US" sz="3200" dirty="0" smtClean="0"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 (</a:t>
            </a:r>
            <a:r>
              <a:rPr lang="en-US" sz="3200" dirty="0" smtClean="0">
                <a:cs typeface="B Nazanin" pitchFamily="2" charset="-78"/>
              </a:rPr>
              <a:t>Systematic Review</a:t>
            </a:r>
            <a:r>
              <a:rPr lang="fa-IR" sz="3200" dirty="0" smtClean="0">
                <a:cs typeface="B Nazanin" pitchFamily="2" charset="-78"/>
              </a:rPr>
              <a:t>)</a:t>
            </a:r>
            <a:r>
              <a:rPr lang="en-US" sz="3200" dirty="0" smtClean="0"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 همراه با متا آنالیز </a:t>
            </a:r>
            <a:endParaRPr lang="en-US" sz="3200" dirty="0"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7639050" cy="392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990600" y="3048000"/>
            <a:ext cx="2133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3048000"/>
            <a:ext cx="1524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cs typeface="B Nazanin" pitchFamily="2" charset="-78"/>
              </a:rPr>
              <a:t>دو فرم مقالات مروری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مقالات مرور سیستماتیک</a:t>
            </a:r>
            <a:r>
              <a:rPr lang="en-US" sz="3200" dirty="0" smtClean="0"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 (</a:t>
            </a:r>
            <a:r>
              <a:rPr lang="en-US" sz="3200" dirty="0" smtClean="0">
                <a:cs typeface="B Nazanin" pitchFamily="2" charset="-78"/>
              </a:rPr>
              <a:t>Systematic Review</a:t>
            </a:r>
            <a:r>
              <a:rPr lang="fa-IR" sz="3200" dirty="0" smtClean="0">
                <a:cs typeface="B Nazanin" pitchFamily="2" charset="-78"/>
              </a:rPr>
              <a:t>)</a:t>
            </a:r>
            <a:endParaRPr lang="en-US" sz="3200" dirty="0">
              <a:cs typeface="B Nazanin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8153400" cy="377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533400" y="2590800"/>
            <a:ext cx="2438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cs typeface="B Nazanin" pitchFamily="2" charset="-78"/>
              </a:rPr>
              <a:t>دو فرم مقالات مروری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685800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مقالات مرور سیستماتیک</a:t>
            </a:r>
            <a:r>
              <a:rPr lang="en-US" sz="3200" dirty="0" smtClean="0"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 (</a:t>
            </a:r>
            <a:r>
              <a:rPr lang="en-US" sz="3200" dirty="0" smtClean="0">
                <a:cs typeface="B Nazanin" pitchFamily="2" charset="-78"/>
              </a:rPr>
              <a:t>Systematic Review</a:t>
            </a:r>
            <a:r>
              <a:rPr lang="fa-IR" sz="3200" dirty="0" smtClean="0">
                <a:cs typeface="B Nazanin" pitchFamily="2" charset="-78"/>
              </a:rPr>
              <a:t>) بصورت گزارش کوتاه</a:t>
            </a:r>
            <a:endParaRPr lang="en-US" sz="3200" dirty="0">
              <a:cs typeface="B Nazanin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982" y="2209800"/>
            <a:ext cx="795754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533400" y="2895600"/>
            <a:ext cx="32004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2057400"/>
            <a:ext cx="15240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cs typeface="B Nazanin" pitchFamily="2" charset="-78"/>
              </a:rPr>
              <a:t>اهداف اصلی یک مرور سیستماتیک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2800" dirty="0" smtClean="0">
              <a:cs typeface="B Nazanin" pitchFamily="2" charset="-78"/>
            </a:endParaRPr>
          </a:p>
          <a:p>
            <a:pPr algn="r" rtl="1"/>
            <a:r>
              <a:rPr lang="fa-IR" sz="2800" dirty="0" smtClean="0">
                <a:cs typeface="B Nazanin" pitchFamily="2" charset="-78"/>
              </a:rPr>
              <a:t>پاسخ دادن به یک پرسش ساختارمند (</a:t>
            </a:r>
            <a:r>
              <a:rPr lang="en-US" sz="2800" dirty="0" smtClean="0">
                <a:cs typeface="B Nazanin" pitchFamily="2" charset="-78"/>
              </a:rPr>
              <a:t>Formulated Question</a:t>
            </a:r>
            <a:r>
              <a:rPr lang="fa-IR" sz="2800" dirty="0" smtClean="0">
                <a:cs typeface="B Nazanin" pitchFamily="2" charset="-78"/>
              </a:rPr>
              <a:t>)</a:t>
            </a:r>
            <a:endParaRPr lang="en-GB" sz="2800" dirty="0" smtClean="0">
              <a:cs typeface="B Nazanin" pitchFamily="2" charset="-78"/>
            </a:endParaRPr>
          </a:p>
          <a:p>
            <a:pPr algn="r" rtl="1"/>
            <a:r>
              <a:rPr lang="fa-IR" sz="2800" dirty="0" smtClean="0">
                <a:cs typeface="B Nazanin" pitchFamily="2" charset="-78"/>
              </a:rPr>
              <a:t>کاهش میزان خطا </a:t>
            </a:r>
            <a:r>
              <a:rPr lang="en-US" sz="2800" dirty="0" smtClean="0">
                <a:cs typeface="B Nazanin" pitchFamily="2" charset="-78"/>
              </a:rPr>
              <a:t>Bias</a:t>
            </a:r>
            <a:r>
              <a:rPr lang="fa-IR" sz="2800" dirty="0" smtClean="0">
                <a:cs typeface="B Nazanin" pitchFamily="2" charset="-78"/>
              </a:rPr>
              <a:t> در: </a:t>
            </a:r>
          </a:p>
          <a:p>
            <a:pPr algn="r" rtl="1">
              <a:buNone/>
            </a:pPr>
            <a:endParaRPr lang="en-GB" sz="2800" dirty="0" smtClean="0">
              <a:cs typeface="B Nazanin" pitchFamily="2" charset="-78"/>
            </a:endParaRPr>
          </a:p>
          <a:p>
            <a:pPr lvl="8" algn="r" rtl="1"/>
            <a:r>
              <a:rPr lang="fa-IR" sz="2800" dirty="0" smtClean="0">
                <a:cs typeface="B Nazanin" pitchFamily="2" charset="-78"/>
              </a:rPr>
              <a:t>انتخاب مطالعات مورد بررسی</a:t>
            </a:r>
            <a:endParaRPr lang="en-GB" sz="2800" dirty="0" smtClean="0">
              <a:cs typeface="B Nazanin" pitchFamily="2" charset="-78"/>
            </a:endParaRPr>
          </a:p>
          <a:p>
            <a:pPr lvl="8" algn="r" rtl="1"/>
            <a:r>
              <a:rPr lang="fa-IR" sz="2800" dirty="0" smtClean="0">
                <a:cs typeface="B Nazanin" pitchFamily="2" charset="-78"/>
              </a:rPr>
              <a:t>معیار های ورود و خروج مطالعات از مرور</a:t>
            </a:r>
            <a:endParaRPr lang="en-GB" sz="2800" dirty="0" smtClean="0">
              <a:cs typeface="B Nazanin" pitchFamily="2" charset="-78"/>
            </a:endParaRPr>
          </a:p>
          <a:p>
            <a:endParaRPr lang="en-GB" sz="2800" dirty="0" smtClean="0">
              <a:cs typeface="B Nazanin" pitchFamily="2" charset="-78"/>
            </a:endParaRPr>
          </a:p>
          <a:p>
            <a:pPr algn="r" rtl="1"/>
            <a:r>
              <a:rPr lang="fa-IR" sz="2800" dirty="0" smtClean="0">
                <a:cs typeface="B Nazanin" pitchFamily="2" charset="-78"/>
              </a:rPr>
              <a:t>خلاصه سازی هدفمند مقالات مورد بررسی</a:t>
            </a:r>
          </a:p>
          <a:p>
            <a:pPr algn="just" rtl="1">
              <a:buNone/>
            </a:pPr>
            <a:r>
              <a:rPr lang="fa-IR" sz="2800" dirty="0" smtClean="0">
                <a:cs typeface="B Nazanin" pitchFamily="2" charset="-78"/>
              </a:rPr>
              <a:t>مهمترین هدف یک مرور سیستماتیک خلاصه سازی و نتیجه گیری از تعداد زیادی مطالعات مداخله ای و کمک به تصمیم گیری پزشکان در انتخاب روش های درمانی و پیشگیری می باشد  (</a:t>
            </a:r>
            <a:r>
              <a:rPr lang="fa-IR" sz="1500" dirty="0" smtClean="0">
                <a:cs typeface="B Nazanin" pitchFamily="2" charset="-78"/>
              </a:rPr>
              <a:t>اصلا“ مرور سیستماتیک برای همین ایجاد شده است</a:t>
            </a:r>
            <a:r>
              <a:rPr lang="fa-IR" sz="2800" dirty="0" smtClean="0">
                <a:cs typeface="B Nazanin" pitchFamily="2" charset="-78"/>
              </a:rPr>
              <a:t>)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638800" y="1828800"/>
            <a:ext cx="1143000" cy="914400"/>
          </a:xfrm>
          <a:prstGeom prst="star5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200" b="1" dirty="0" smtClean="0">
                <a:cs typeface="B Nazanin" pitchFamily="2" charset="-78"/>
              </a:rPr>
              <a:t>اهمیت مرور سیستماتیک مقالات علمی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endParaRPr lang="en-US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دستیابی به یک فهم عمیق و دقیق از مطالعاتی که به پرسشی خاص می پردازند</a:t>
            </a:r>
            <a:endParaRPr lang="en-US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بررسی مقالات متعدد بدون بروز خطا (</a:t>
            </a:r>
            <a:r>
              <a:rPr lang="en-US" sz="2800" dirty="0" smtClean="0">
                <a:cs typeface="B Nazanin" pitchFamily="2" charset="-78"/>
              </a:rPr>
              <a:t>Bias</a:t>
            </a:r>
            <a:r>
              <a:rPr lang="fa-IR" sz="2800" dirty="0" smtClean="0">
                <a:cs typeface="B Nazanin" pitchFamily="2" charset="-78"/>
              </a:rPr>
              <a:t>)</a:t>
            </a:r>
            <a:endParaRPr lang="en-US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پردازش داده های مطالعات مختلف و ایجاد داده های جدید و قابل اتکاء</a:t>
            </a:r>
          </a:p>
          <a:p>
            <a:pPr algn="ctr" rtl="1"/>
            <a:endParaRPr lang="en-US" sz="2800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sz="2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itchFamily="2" charset="-78"/>
              </a:rPr>
              <a:t>این نوع مرور معمولا“ به </a:t>
            </a:r>
            <a:r>
              <a:rPr lang="fa-IR" sz="2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itchFamily="2" charset="-78"/>
              </a:rPr>
              <a:t>صرف زمان </a:t>
            </a:r>
            <a:r>
              <a:rPr lang="fa-IR" sz="2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itchFamily="2" charset="-78"/>
              </a:rPr>
              <a:t>و </a:t>
            </a:r>
            <a:r>
              <a:rPr lang="fa-IR" sz="2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itchFamily="2" charset="-78"/>
              </a:rPr>
              <a:t>مطالعه بیشتری </a:t>
            </a:r>
            <a:r>
              <a:rPr lang="fa-IR" sz="2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itchFamily="2" charset="-78"/>
              </a:rPr>
              <a:t>نسبت به مرور های روائی نیازمند است</a:t>
            </a:r>
            <a:endParaRPr lang="en-US" sz="2800" b="1" dirty="0">
              <a:ln w="18000">
                <a:solidFill>
                  <a:srgbClr val="7030A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 smtClean="0">
                <a:cs typeface="B Nazanin" pitchFamily="2" charset="-78"/>
              </a:rPr>
              <a:t>مزایا و معایب</a:t>
            </a:r>
            <a:br>
              <a:rPr lang="fa-IR" sz="3200" b="1" dirty="0" smtClean="0">
                <a:cs typeface="B Nazanin" pitchFamily="2" charset="-78"/>
              </a:rPr>
            </a:br>
            <a:r>
              <a:rPr lang="fa-IR" sz="3200" b="1" dirty="0" smtClean="0">
                <a:cs typeface="B Nazanin" pitchFamily="2" charset="-78"/>
              </a:rPr>
              <a:t>مقالات مرور سیستماتیک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391400" cy="4495800"/>
          </a:xfrm>
        </p:spPr>
        <p:txBody>
          <a:bodyPr>
            <a:noAutofit/>
          </a:bodyPr>
          <a:lstStyle/>
          <a:p>
            <a:pPr algn="just"/>
            <a:endParaRPr lang="en-US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نوشتن یک مقاله مرور سیستماتیک بیشتر از مقالات مروری روائی (</a:t>
            </a:r>
            <a:r>
              <a:rPr lang="en-US" sz="2800" dirty="0" smtClean="0">
                <a:cs typeface="B Nazanin" pitchFamily="2" charset="-78"/>
              </a:rPr>
              <a:t>Narrative Review</a:t>
            </a:r>
            <a:r>
              <a:rPr lang="fa-IR" sz="2800" dirty="0" smtClean="0">
                <a:cs typeface="B Nazanin" pitchFamily="2" charset="-78"/>
              </a:rPr>
              <a:t>) زمان می برد</a:t>
            </a:r>
            <a:endParaRPr lang="en-US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نتایج مرور سیستماتیک شما (حتی در مورد متا آنالیز) ممکن است اشتباه باشد </a:t>
            </a:r>
          </a:p>
          <a:p>
            <a:pPr lvl="2" algn="ctr" rtl="1">
              <a:buNone/>
            </a:pPr>
            <a:r>
              <a:rPr lang="fa-IR" b="1" dirty="0" smtClean="0">
                <a:cs typeface="B Nazanin" pitchFamily="2" charset="-78"/>
              </a:rPr>
              <a:t>اما</a:t>
            </a:r>
          </a:p>
          <a:p>
            <a:pPr lvl="2" algn="ctr" rtl="1">
              <a:buNone/>
            </a:pPr>
            <a:r>
              <a:rPr lang="fa-IR" b="1" dirty="0" smtClean="0">
                <a:cs typeface="B Nazanin" pitchFamily="2" charset="-78"/>
              </a:rPr>
              <a:t>یک مقاله مرور سیستماتیک سریعتر و آسانتر به چاپ می رسد </a:t>
            </a:r>
          </a:p>
          <a:p>
            <a:pPr lvl="2" algn="ctr" rtl="1">
              <a:buNone/>
            </a:pPr>
            <a:r>
              <a:rPr lang="fa-IR" b="1" dirty="0" smtClean="0">
                <a:cs typeface="B Nazanin" pitchFamily="2" charset="-78"/>
              </a:rPr>
              <a:t>و </a:t>
            </a:r>
          </a:p>
          <a:p>
            <a:pPr lvl="2" algn="ctr" rtl="1">
              <a:buNone/>
            </a:pPr>
            <a:r>
              <a:rPr lang="fa-IR" b="1" dirty="0" smtClean="0">
                <a:cs typeface="B Nazanin" pitchFamily="2" charset="-78"/>
              </a:rPr>
              <a:t>تعداد ارجاعات (</a:t>
            </a:r>
            <a:r>
              <a:rPr lang="en-US" b="1" dirty="0" smtClean="0">
                <a:cs typeface="B Nazanin" pitchFamily="2" charset="-78"/>
              </a:rPr>
              <a:t>Citation</a:t>
            </a:r>
            <a:r>
              <a:rPr lang="fa-IR" b="1" dirty="0" smtClean="0">
                <a:cs typeface="B Nazanin" pitchFamily="2" charset="-78"/>
              </a:rPr>
              <a:t>) آن به مراتب بیشر خواهد بود </a:t>
            </a:r>
          </a:p>
          <a:p>
            <a:pPr lvl="2" algn="ctr" rtl="1">
              <a:buNone/>
            </a:pPr>
            <a:endParaRPr lang="fa-IR" b="1" dirty="0" smtClean="0">
              <a:cs typeface="B Nazanin" pitchFamily="2" charset="-78"/>
            </a:endParaRPr>
          </a:p>
          <a:p>
            <a:pPr lvl="2" algn="just" rtl="1">
              <a:buNone/>
            </a:pPr>
            <a:r>
              <a:rPr lang="en-GB" sz="2800" b="1" dirty="0" smtClean="0">
                <a:cs typeface="B Nazanin" pitchFamily="2" charset="-78"/>
              </a:rPr>
              <a:t/>
            </a:r>
            <a:br>
              <a:rPr lang="en-GB" sz="2800" b="1" dirty="0" smtClean="0">
                <a:cs typeface="B Nazanin" pitchFamily="2" charset="-78"/>
              </a:rPr>
            </a:b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90600"/>
          </a:xfrm>
        </p:spPr>
        <p:txBody>
          <a:bodyPr>
            <a:noAutofit/>
          </a:bodyPr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پزشکی مبتنی بر شواهد</a:t>
            </a:r>
            <a:br>
              <a:rPr lang="fa-IR" sz="2000" b="1" dirty="0" smtClean="0">
                <a:cs typeface="B Nazanin" pitchFamily="2" charset="-78"/>
              </a:rPr>
            </a:br>
            <a:r>
              <a:rPr lang="fa-IR" sz="2000" b="1" dirty="0" smtClean="0">
                <a:cs typeface="B Nazanin" pitchFamily="2" charset="-78"/>
              </a:rPr>
              <a:t>و ارتباط آن با مرور سیستماتیک</a:t>
            </a:r>
            <a:br>
              <a:rPr lang="fa-IR" sz="2000" b="1" dirty="0" smtClean="0">
                <a:cs typeface="B Nazanin" pitchFamily="2" charset="-78"/>
              </a:rPr>
            </a:br>
            <a:r>
              <a:rPr lang="en-US" sz="2000" b="1" dirty="0" smtClean="0">
                <a:cs typeface="B Nazanin" pitchFamily="2" charset="-78"/>
              </a:rPr>
              <a:t>Evidence Based Medicine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آیا برای تعیین بهترین دارو و فرایند درمانی جهت درمان بیماری ها از روش های علمی استفاده شده است؟  </a:t>
            </a:r>
            <a:endParaRPr lang="en-US" dirty="0" smtClean="0">
              <a:cs typeface="B Nazanin" pitchFamily="2" charset="-78"/>
            </a:endParaRPr>
          </a:p>
          <a:p>
            <a:pPr lvl="2" algn="r" rtl="1"/>
            <a:r>
              <a:rPr lang="fa-IR" dirty="0" smtClean="0">
                <a:cs typeface="B Nazanin" pitchFamily="2" charset="-78"/>
              </a:rPr>
              <a:t>نتیجه مطالعه ممکن است شما را غافلگیر کند </a:t>
            </a:r>
            <a:endParaRPr lang="en-US" dirty="0" smtClean="0">
              <a:cs typeface="B Nazanin" pitchFamily="2" charset="-78"/>
            </a:endParaRPr>
          </a:p>
          <a:p>
            <a:pPr lvl="2" algn="r" rtl="1"/>
            <a:r>
              <a:rPr lang="fa-IR" dirty="0" smtClean="0">
                <a:cs typeface="B Nazanin" pitchFamily="2" charset="-78"/>
              </a:rPr>
              <a:t>مراقبت های مدرن سلامت در حال تغییر و تحولات چشم گیر و هیجان انگیزی هستند </a:t>
            </a:r>
            <a:endParaRPr lang="en-US" dirty="0" smtClean="0">
              <a:cs typeface="B Nazanin" pitchFamily="2" charset="-78"/>
            </a:endParaRPr>
          </a:p>
          <a:p>
            <a:endParaRPr lang="en-US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97180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lowchart: Connector 7"/>
          <p:cNvSpPr/>
          <p:nvPr/>
        </p:nvSpPr>
        <p:spPr>
          <a:xfrm>
            <a:off x="3810000" y="3048000"/>
            <a:ext cx="1828800" cy="18288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2971800" y="3886200"/>
            <a:ext cx="2057400" cy="1905000"/>
          </a:xfrm>
          <a:prstGeom prst="flowChartConnector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4343400" y="3886200"/>
            <a:ext cx="1981200" cy="1905000"/>
          </a:xfrm>
          <a:prstGeom prst="flowChartConnector">
            <a:avLst/>
          </a:prstGeom>
          <a:noFill/>
          <a:ln w="571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3505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 smtClean="0">
                <a:cs typeface="B Nazanin" pitchFamily="2" charset="-78"/>
              </a:rPr>
              <a:t>توانائی های فردی پزشک</a:t>
            </a:r>
            <a:endParaRPr lang="en-US" sz="1200" b="1" dirty="0">
              <a:cs typeface="B Nazani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 smtClean="0">
                <a:cs typeface="B Nazanin" pitchFamily="2" charset="-78"/>
              </a:rPr>
              <a:t>بهترین شواهد خارجی</a:t>
            </a:r>
            <a:endParaRPr lang="en-US" sz="1200" b="1" dirty="0">
              <a:cs typeface="B Nazanin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4800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 smtClean="0">
                <a:cs typeface="B Nazanin" pitchFamily="2" charset="-78"/>
              </a:rPr>
              <a:t>ارزش ها و انتظارات بیمار</a:t>
            </a:r>
            <a:endParaRPr lang="en-US" sz="1200" b="1" dirty="0">
              <a:cs typeface="B 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4267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 smtClean="0">
                <a:cs typeface="B Nazanin" pitchFamily="2" charset="-78"/>
              </a:rPr>
              <a:t>پزشکی مبتنی بر شواهد</a:t>
            </a:r>
            <a:endParaRPr lang="en-US" sz="1200" b="1" dirty="0"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5" grpId="0"/>
      <p:bldP spid="16" grpId="0"/>
      <p:bldP spid="17" grpId="1" build="allAtOnce"/>
      <p:bldP spid="17" grpId="2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Autofit/>
          </a:bodyPr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مقایسه مقالات مرور سیستماتیک با مقالات مروری روائی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635050" cy="42284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2057400" y="4572000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72200" y="4572000"/>
            <a:ext cx="990600" cy="381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Autofit/>
          </a:bodyPr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مقایسه مقالات مرور سیستماتیک با مقالات مروری روائی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تفاوت های اساسی یک مرور سیستماتیک با یک مقاله مرور روائی: 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lvl="8" algn="r" rtl="1"/>
            <a:r>
              <a:rPr lang="fa-IR" sz="2400" dirty="0" smtClean="0">
                <a:cs typeface="B Nazanin" pitchFamily="2" charset="-78"/>
              </a:rPr>
              <a:t>ویژگی های لازم برای فرد نویسنده </a:t>
            </a:r>
          </a:p>
          <a:p>
            <a:pPr lvl="8" algn="r" rtl="1"/>
            <a:r>
              <a:rPr lang="fa-IR" sz="2400" dirty="0" smtClean="0">
                <a:cs typeface="B Nazanin" pitchFamily="2" charset="-78"/>
              </a:rPr>
              <a:t>متدولوژی  تحقیق </a:t>
            </a:r>
          </a:p>
          <a:p>
            <a:pPr lvl="8" algn="r" rtl="1"/>
            <a:r>
              <a:rPr lang="fa-IR" sz="2400" dirty="0" smtClean="0">
                <a:cs typeface="B Nazanin" pitchFamily="2" charset="-78"/>
              </a:rPr>
              <a:t>ثبت و تأیید عنوان پیش از شروع مطالعه 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a-IR" sz="4400" dirty="0" smtClean="0">
                <a:cs typeface="B Nazanin" pitchFamily="2" charset="-78"/>
              </a:rPr>
              <a:t>پرسش ساختارمند</a:t>
            </a:r>
            <a:br>
              <a:rPr lang="fa-IR" sz="4400" dirty="0" smtClean="0">
                <a:cs typeface="B Nazanin" pitchFamily="2" charset="-78"/>
              </a:rPr>
            </a:br>
            <a:r>
              <a:rPr sz="4400" smtClean="0">
                <a:cs typeface="B Nazanin" pitchFamily="2" charset="-78"/>
              </a:rPr>
              <a:t>Formulated Question</a:t>
            </a:r>
            <a:r>
              <a:rPr lang="fa-IR" sz="4400" dirty="0" smtClean="0">
                <a:cs typeface="B Nazanin" pitchFamily="2" charset="-78"/>
              </a:rPr>
              <a:t> </a:t>
            </a:r>
            <a:endParaRPr lang="en-US" sz="4400" dirty="0"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a-IR" sz="4400" dirty="0" smtClean="0">
                <a:cs typeface="B Nazanin" pitchFamily="2" charset="-78"/>
              </a:rPr>
              <a:t>انواع مقالات علمی و پژوهشی</a:t>
            </a:r>
            <a:br>
              <a:rPr lang="fa-IR" sz="4400" dirty="0" smtClean="0">
                <a:cs typeface="B Nazanin" pitchFamily="2" charset="-78"/>
              </a:rPr>
            </a:br>
            <a:r>
              <a:rPr lang="fa-IR" sz="4400" dirty="0" smtClean="0">
                <a:cs typeface="B Nazanin" pitchFamily="2" charset="-78"/>
              </a:rPr>
              <a:t>انواع مقالات مروری </a:t>
            </a:r>
            <a:endParaRPr lang="en-US" sz="4400" dirty="0"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 smtClean="0">
                <a:latin typeface="Calibri" pitchFamily="34" charset="0"/>
                <a:cs typeface="B Nazanin" pitchFamily="2" charset="-78"/>
              </a:rPr>
              <a:t>طراحی یک پرسش ساختارمند</a:t>
            </a:r>
            <a:br>
              <a:rPr lang="fa-IR" sz="3200" dirty="0" smtClean="0">
                <a:latin typeface="Calibri" pitchFamily="34" charset="0"/>
                <a:cs typeface="B Nazanin" pitchFamily="2" charset="-78"/>
              </a:rPr>
            </a:br>
            <a:r>
              <a:rPr lang="en-US" sz="3200" dirty="0" smtClean="0">
                <a:latin typeface="Calibri" pitchFamily="34" charset="0"/>
                <a:cs typeface="B Nazanin" pitchFamily="2" charset="-78"/>
              </a:rPr>
              <a:t>A Formulated Question</a:t>
            </a:r>
            <a:endParaRPr lang="en-US" sz="3200" dirty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اهمیت مطرح کردن یک پرسش فرموله (ساختارمند)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نحوه ساختارمند کردن یک پرسش 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نحوه استخراج معیار های ورود مطالعات به مرور سیستماتیک از پرسش ساختارمند </a:t>
            </a: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 smtClean="0">
                <a:latin typeface="Calibri" pitchFamily="34" charset="0"/>
                <a:cs typeface="B Nazanin" pitchFamily="2" charset="-78"/>
              </a:rPr>
              <a:t>طراحی یک پرسش ساختارمند</a:t>
            </a:r>
            <a:br>
              <a:rPr lang="fa-IR" sz="3200" dirty="0" smtClean="0">
                <a:latin typeface="Calibri" pitchFamily="34" charset="0"/>
                <a:cs typeface="B Nazanin" pitchFamily="2" charset="-78"/>
              </a:rPr>
            </a:br>
            <a:r>
              <a:rPr lang="en-US" sz="3200" dirty="0" smtClean="0">
                <a:latin typeface="Calibri" pitchFamily="34" charset="0"/>
                <a:cs typeface="B Nazanin" pitchFamily="2" charset="-78"/>
              </a:rPr>
              <a:t>A Formulated Question</a:t>
            </a:r>
            <a:endParaRPr lang="en-US" sz="3200" dirty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اجزاء یک پرسش ساختارمند</a:t>
            </a:r>
          </a:p>
          <a:p>
            <a:pPr lvl="1" algn="r" rtl="1"/>
            <a:r>
              <a:rPr lang="fa-IR" dirty="0" smtClean="0">
                <a:cs typeface="B Nazanin" pitchFamily="2" charset="-78"/>
              </a:rPr>
              <a:t>پرسشی ساختارمند محسوب می شود که همه موارد زیر را بیان نماید:  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lvl="2" algn="r" rtl="1"/>
            <a:r>
              <a:rPr lang="fa-IR" sz="2800" b="1" dirty="0" smtClean="0">
                <a:latin typeface="Calibri" pitchFamily="34" charset="0"/>
                <a:cs typeface="B Nazanin" pitchFamily="2" charset="-78"/>
              </a:rPr>
              <a:t>افراد مورد مطالعه (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Study Population</a:t>
            </a:r>
            <a:r>
              <a:rPr lang="fa-IR" sz="2800" b="1" dirty="0" smtClean="0">
                <a:latin typeface="Calibri" pitchFamily="34" charset="0"/>
                <a:cs typeface="B Nazanin" pitchFamily="2" charset="-78"/>
              </a:rPr>
              <a:t>)</a:t>
            </a:r>
            <a:endParaRPr lang="en-US" sz="2800" b="1" dirty="0" smtClean="0">
              <a:latin typeface="Calibri" pitchFamily="34" charset="0"/>
              <a:cs typeface="B Nazanin" pitchFamily="2" charset="-78"/>
            </a:endParaRPr>
          </a:p>
          <a:p>
            <a:pPr lvl="2" algn="r" rtl="1"/>
            <a:endParaRPr lang="fa-IR" sz="2800" b="1" dirty="0" smtClean="0">
              <a:latin typeface="Calibri" pitchFamily="34" charset="0"/>
              <a:cs typeface="B Nazanin" pitchFamily="2" charset="-78"/>
            </a:endParaRPr>
          </a:p>
          <a:p>
            <a:pPr lvl="2" algn="r" rtl="1"/>
            <a:r>
              <a:rPr lang="fa-IR" sz="2800" b="1" dirty="0" smtClean="0">
                <a:latin typeface="Calibri" pitchFamily="34" charset="0"/>
                <a:cs typeface="B Nazanin" pitchFamily="2" charset="-78"/>
              </a:rPr>
              <a:t>مداخله های مورد مقایسه (</a:t>
            </a:r>
            <a:r>
              <a:rPr lang="en-US" sz="2800" b="1" dirty="0" smtClean="0">
                <a:solidFill>
                  <a:srgbClr val="92D050"/>
                </a:solidFill>
                <a:latin typeface="Calibri" pitchFamily="34" charset="0"/>
                <a:cs typeface="B Nazanin" pitchFamily="2" charset="-78"/>
              </a:rPr>
              <a:t>Interventions</a:t>
            </a:r>
            <a:r>
              <a:rPr lang="fa-IR" sz="2800" b="1" dirty="0" smtClean="0">
                <a:latin typeface="Calibri" pitchFamily="34" charset="0"/>
                <a:cs typeface="B Nazanin" pitchFamily="2" charset="-78"/>
              </a:rPr>
              <a:t>)</a:t>
            </a:r>
          </a:p>
          <a:p>
            <a:pPr lvl="8" algn="r" rtl="1"/>
            <a:r>
              <a:rPr lang="fa-IR" dirty="0" smtClean="0">
                <a:latin typeface="Calibri" pitchFamily="34" charset="0"/>
                <a:cs typeface="B Nazanin" pitchFamily="2" charset="-78"/>
              </a:rPr>
              <a:t>نکته: در مرور مطالعات مشاهده ای این جزء اهمیت ندارد</a:t>
            </a:r>
            <a:endParaRPr lang="en-US" dirty="0" smtClean="0">
              <a:latin typeface="Calibri" pitchFamily="34" charset="0"/>
              <a:cs typeface="B Nazanin" pitchFamily="2" charset="-78"/>
            </a:endParaRPr>
          </a:p>
          <a:p>
            <a:pPr lvl="2" algn="r" rtl="1"/>
            <a:endParaRPr lang="fa-IR" sz="2800" b="1" dirty="0" smtClean="0">
              <a:latin typeface="Calibri" pitchFamily="34" charset="0"/>
              <a:cs typeface="B Nazanin" pitchFamily="2" charset="-78"/>
            </a:endParaRPr>
          </a:p>
          <a:p>
            <a:pPr lvl="2" algn="r" rtl="1"/>
            <a:r>
              <a:rPr lang="fa-IR" sz="2800" b="1" dirty="0" smtClean="0">
                <a:latin typeface="Calibri" pitchFamily="34" charset="0"/>
                <a:cs typeface="B Nazanin" pitchFamily="2" charset="-78"/>
              </a:rPr>
              <a:t>پیامد های مورد بررسی (</a:t>
            </a:r>
            <a:r>
              <a:rPr lang="en-US" sz="2800" b="1" dirty="0" smtClean="0">
                <a:solidFill>
                  <a:srgbClr val="00B0F0"/>
                </a:solidFill>
                <a:latin typeface="Calibri" pitchFamily="34" charset="0"/>
                <a:cs typeface="B Nazanin" pitchFamily="2" charset="-78"/>
              </a:rPr>
              <a:t>Outcomes</a:t>
            </a:r>
            <a:r>
              <a:rPr lang="fa-IR" sz="2800" b="1" dirty="0" smtClean="0">
                <a:latin typeface="Calibri" pitchFamily="34" charset="0"/>
                <a:cs typeface="B Nazanin" pitchFamily="2" charset="-78"/>
              </a:rPr>
              <a:t>)</a:t>
            </a:r>
            <a:endParaRPr lang="en-US" sz="2800" b="1" dirty="0">
              <a:latin typeface="Calibri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 smtClean="0">
                <a:latin typeface="Calibri" pitchFamily="34" charset="0"/>
                <a:cs typeface="B Nazanin" pitchFamily="2" charset="-78"/>
              </a:rPr>
              <a:t>طراحی یک پرسش ساختارمند</a:t>
            </a:r>
            <a:br>
              <a:rPr lang="fa-IR" sz="3200" dirty="0" smtClean="0">
                <a:latin typeface="Calibri" pitchFamily="34" charset="0"/>
                <a:cs typeface="B Nazanin" pitchFamily="2" charset="-78"/>
              </a:rPr>
            </a:br>
            <a:r>
              <a:rPr lang="en-US" sz="3200" dirty="0" smtClean="0">
                <a:latin typeface="Calibri" pitchFamily="34" charset="0"/>
                <a:cs typeface="B Nazanin" pitchFamily="2" charset="-78"/>
              </a:rPr>
              <a:t>A Formulated Question</a:t>
            </a:r>
            <a:endParaRPr lang="en-US" sz="3200" dirty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sz="2800" b="1" dirty="0" smtClean="0">
                <a:latin typeface="Calibri" pitchFamily="34" charset="0"/>
                <a:cs typeface="B Nazanin" pitchFamily="2" charset="-78"/>
              </a:rPr>
              <a:t>نمونه ای از یک پرسش ساختارمند: </a:t>
            </a:r>
          </a:p>
          <a:p>
            <a:pPr algn="just" rtl="1"/>
            <a:endParaRPr lang="fa-IR" sz="2800" b="1" dirty="0" smtClean="0">
              <a:latin typeface="Calibri" pitchFamily="34" charset="0"/>
              <a:cs typeface="B Nazanin" pitchFamily="2" charset="-78"/>
            </a:endParaRPr>
          </a:p>
          <a:p>
            <a:pPr lvl="1" algn="just" rtl="1"/>
            <a:r>
              <a:rPr lang="fa-IR" sz="3200" dirty="0" smtClean="0">
                <a:latin typeface="Calibri" pitchFamily="34" charset="0"/>
                <a:cs typeface="B Nazanin" pitchFamily="2" charset="-78"/>
              </a:rPr>
              <a:t>آیا </a:t>
            </a:r>
            <a:r>
              <a:rPr lang="fa-IR" sz="3200" dirty="0" smtClean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بیماران مبتلا به دیابت نوع 1</a:t>
            </a:r>
            <a:r>
              <a:rPr lang="fa-IR" sz="3200" dirty="0" smtClean="0">
                <a:latin typeface="Calibri" pitchFamily="34" charset="0"/>
                <a:cs typeface="B Nazanin" pitchFamily="2" charset="-78"/>
              </a:rPr>
              <a:t> که از </a:t>
            </a:r>
            <a:r>
              <a:rPr lang="fa-IR" sz="3200" dirty="0" smtClean="0">
                <a:solidFill>
                  <a:srgbClr val="92D050"/>
                </a:solidFill>
                <a:latin typeface="Calibri" pitchFamily="34" charset="0"/>
                <a:cs typeface="B Nazanin" pitchFamily="2" charset="-78"/>
              </a:rPr>
              <a:t>جذب زیرپوستی انسولین</a:t>
            </a:r>
            <a:r>
              <a:rPr lang="fa-IR" sz="3200" dirty="0" smtClean="0">
                <a:latin typeface="Calibri" pitchFamily="34" charset="0"/>
                <a:cs typeface="B Nazanin" pitchFamily="2" charset="-78"/>
              </a:rPr>
              <a:t> استفاده می کنند در مقایسه با افرادی که </a:t>
            </a:r>
            <a:r>
              <a:rPr lang="fa-IR" sz="3200" dirty="0" smtClean="0">
                <a:solidFill>
                  <a:srgbClr val="92D050"/>
                </a:solidFill>
                <a:latin typeface="Calibri" pitchFamily="34" charset="0"/>
                <a:cs typeface="B Nazanin" pitchFamily="2" charset="-78"/>
              </a:rPr>
              <a:t>تزریق متعدد انسولین </a:t>
            </a:r>
            <a:r>
              <a:rPr lang="fa-IR" sz="3200" dirty="0" smtClean="0">
                <a:latin typeface="Calibri" pitchFamily="34" charset="0"/>
                <a:cs typeface="B Nazanin" pitchFamily="2" charset="-78"/>
              </a:rPr>
              <a:t>دارند، از لحاظ </a:t>
            </a:r>
            <a:r>
              <a:rPr lang="fa-IR" sz="3200" dirty="0" smtClean="0">
                <a:solidFill>
                  <a:srgbClr val="00B0F0"/>
                </a:solidFill>
                <a:latin typeface="Calibri" pitchFamily="34" charset="0"/>
                <a:cs typeface="B Nazanin" pitchFamily="2" charset="-78"/>
              </a:rPr>
              <a:t>کنترل قند خون</a:t>
            </a:r>
            <a:r>
              <a:rPr lang="fa-IR" sz="3200" dirty="0" smtClean="0">
                <a:latin typeface="Calibri" pitchFamily="34" charset="0"/>
                <a:cs typeface="B Nazanin" pitchFamily="2" charset="-78"/>
              </a:rPr>
              <a:t>، </a:t>
            </a:r>
            <a:r>
              <a:rPr lang="fa-IR" sz="3200" dirty="0" smtClean="0">
                <a:solidFill>
                  <a:srgbClr val="00B0F0"/>
                </a:solidFill>
                <a:latin typeface="Calibri" pitchFamily="34" charset="0"/>
                <a:cs typeface="B Nazanin" pitchFamily="2" charset="-78"/>
              </a:rPr>
              <a:t>عوارض</a:t>
            </a:r>
            <a:r>
              <a:rPr lang="fa-IR" sz="3200" dirty="0" smtClean="0">
                <a:latin typeface="Calibri" pitchFamily="34" charset="0"/>
                <a:cs typeface="B Nazanin" pitchFamily="2" charset="-78"/>
              </a:rPr>
              <a:t> ناشی از دیابت و </a:t>
            </a:r>
            <a:r>
              <a:rPr lang="fa-IR" sz="3200" dirty="0" smtClean="0">
                <a:solidFill>
                  <a:srgbClr val="00B0F0"/>
                </a:solidFill>
                <a:latin typeface="Calibri" pitchFamily="34" charset="0"/>
                <a:cs typeface="B Nazanin" pitchFamily="2" charset="-78"/>
              </a:rPr>
              <a:t>کیفیت زندگی </a:t>
            </a:r>
            <a:r>
              <a:rPr lang="fa-IR" sz="3200" dirty="0" smtClean="0">
                <a:latin typeface="Calibri" pitchFamily="34" charset="0"/>
                <a:cs typeface="B Nazanin" pitchFamily="2" charset="-78"/>
              </a:rPr>
              <a:t>تفاوت دارند؟    </a:t>
            </a:r>
            <a:endParaRPr lang="en-US" sz="3200" dirty="0">
              <a:latin typeface="Calibri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 smtClean="0">
                <a:latin typeface="Calibri" pitchFamily="34" charset="0"/>
                <a:cs typeface="B Nazanin" pitchFamily="2" charset="-78"/>
              </a:rPr>
              <a:t>طراحی یک پرسش ساختارمند</a:t>
            </a:r>
            <a:br>
              <a:rPr lang="fa-IR" sz="3200" dirty="0" smtClean="0">
                <a:latin typeface="Calibri" pitchFamily="34" charset="0"/>
                <a:cs typeface="B Nazanin" pitchFamily="2" charset="-78"/>
              </a:rPr>
            </a:br>
            <a:r>
              <a:rPr lang="en-US" sz="3200" dirty="0" smtClean="0">
                <a:latin typeface="Calibri" pitchFamily="34" charset="0"/>
                <a:cs typeface="B Nazanin" pitchFamily="2" charset="-78"/>
              </a:rPr>
              <a:t>A Formulated Question</a:t>
            </a:r>
            <a:endParaRPr lang="en-US" sz="3200" dirty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dirty="0" smtClean="0">
                <a:latin typeface="Calibri" pitchFamily="34" charset="0"/>
                <a:cs typeface="B Nazanin" pitchFamily="2" charset="-78"/>
              </a:rPr>
              <a:t>نمونه ای از یک پرسش فاقد ساختار مناسب: </a:t>
            </a:r>
          </a:p>
          <a:p>
            <a:pPr algn="just" rtl="1"/>
            <a:endParaRPr lang="fa-IR" sz="2800" dirty="0" smtClean="0">
              <a:latin typeface="Calibri" pitchFamily="34" charset="0"/>
              <a:cs typeface="B Nazanin" pitchFamily="2" charset="-78"/>
            </a:endParaRPr>
          </a:p>
          <a:p>
            <a:pPr lvl="2" algn="just" rtl="1"/>
            <a:r>
              <a:rPr lang="fa-IR" dirty="0" smtClean="0">
                <a:latin typeface="Calibri" pitchFamily="34" charset="0"/>
                <a:cs typeface="B Nazanin" pitchFamily="2" charset="-78"/>
              </a:rPr>
              <a:t>عنوان مقاله: </a:t>
            </a:r>
            <a:r>
              <a:rPr lang="fa-IR" b="1" dirty="0" smtClean="0">
                <a:latin typeface="Calibri" pitchFamily="34" charset="0"/>
                <a:cs typeface="B Nazanin" pitchFamily="2" charset="-78"/>
              </a:rPr>
              <a:t>موسیقی برای افراد دچار بیماری های عروق کرونر قلب </a:t>
            </a:r>
          </a:p>
          <a:p>
            <a:pPr lvl="2" algn="just" rtl="1"/>
            <a:r>
              <a:rPr lang="fa-IR" dirty="0" smtClean="0">
                <a:latin typeface="Calibri" pitchFamily="34" charset="0"/>
                <a:cs typeface="B Nazanin" pitchFamily="2" charset="-78"/>
              </a:rPr>
              <a:t>پرسش: </a:t>
            </a:r>
            <a:r>
              <a:rPr lang="fa-IR" b="1" dirty="0" smtClean="0">
                <a:latin typeface="Calibri" pitchFamily="34" charset="0"/>
                <a:cs typeface="B Nazanin" pitchFamily="2" charset="-78"/>
              </a:rPr>
              <a:t>اثرات </a:t>
            </a:r>
            <a:r>
              <a:rPr lang="fa-IR" b="1" dirty="0" smtClean="0">
                <a:solidFill>
                  <a:srgbClr val="92D050"/>
                </a:solidFill>
                <a:latin typeface="Calibri" pitchFamily="34" charset="0"/>
                <a:cs typeface="B Nazanin" pitchFamily="2" charset="-78"/>
              </a:rPr>
              <a:t>موسیقی</a:t>
            </a:r>
            <a:r>
              <a:rPr lang="fa-IR" b="1" dirty="0" smtClean="0">
                <a:latin typeface="Calibri" pitchFamily="34" charset="0"/>
                <a:cs typeface="B Nazanin" pitchFamily="2" charset="-78"/>
              </a:rPr>
              <a:t> بر </a:t>
            </a:r>
            <a:r>
              <a:rPr lang="fa-IR" b="1" dirty="0" smtClean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افراد دچار بیماری های عروق کرونر </a:t>
            </a:r>
            <a:r>
              <a:rPr lang="fa-IR" b="1" dirty="0" smtClean="0">
                <a:latin typeface="Calibri" pitchFamily="34" charset="0"/>
                <a:cs typeface="B Nazanin" pitchFamily="2" charset="-78"/>
              </a:rPr>
              <a:t>قلب کدامند؟ </a:t>
            </a:r>
          </a:p>
          <a:p>
            <a:pPr lvl="2" algn="just" rtl="1"/>
            <a:endParaRPr lang="fa-IR" b="1" dirty="0" smtClean="0">
              <a:latin typeface="Calibri" pitchFamily="34" charset="0"/>
              <a:cs typeface="B Nazanin" pitchFamily="2" charset="-78"/>
            </a:endParaRPr>
          </a:p>
          <a:p>
            <a:pPr lvl="2" algn="just" rtl="1"/>
            <a:endParaRPr lang="fa-IR" b="1" dirty="0" smtClean="0">
              <a:latin typeface="Calibri" pitchFamily="34" charset="0"/>
              <a:cs typeface="B Nazanin" pitchFamily="2" charset="-78"/>
            </a:endParaRPr>
          </a:p>
          <a:p>
            <a:pPr lvl="2" algn="just" rtl="1"/>
            <a:endParaRPr lang="fa-IR" b="1" dirty="0" smtClean="0">
              <a:latin typeface="Calibri" pitchFamily="34" charset="0"/>
              <a:cs typeface="B Nazanin" pitchFamily="2" charset="-78"/>
            </a:endParaRPr>
          </a:p>
          <a:p>
            <a:pPr lvl="2" algn="just" rtl="1"/>
            <a:r>
              <a:rPr lang="fa-IR" b="1" dirty="0" smtClean="0">
                <a:latin typeface="Calibri" pitchFamily="34" charset="0"/>
                <a:cs typeface="B Nazanin" pitchFamily="2" charset="-78"/>
              </a:rPr>
              <a:t>نکته: </a:t>
            </a:r>
            <a:r>
              <a:rPr lang="fa-IR" dirty="0" smtClean="0">
                <a:latin typeface="Calibri" pitchFamily="34" charset="0"/>
                <a:cs typeface="B Nazanin" pitchFamily="2" charset="-78"/>
              </a:rPr>
              <a:t>این پرسش دو جزء </a:t>
            </a:r>
            <a:r>
              <a:rPr lang="en-US" dirty="0" smtClean="0">
                <a:latin typeface="Calibri" pitchFamily="34" charset="0"/>
                <a:cs typeface="B Nazanin" pitchFamily="2" charset="-78"/>
              </a:rPr>
              <a:t>Population</a:t>
            </a:r>
            <a:r>
              <a:rPr lang="fa-IR" dirty="0" smtClean="0">
                <a:latin typeface="Calibri" pitchFamily="34" charset="0"/>
                <a:cs typeface="B Nazanin" pitchFamily="2" charset="-78"/>
              </a:rPr>
              <a:t> و </a:t>
            </a:r>
            <a:r>
              <a:rPr lang="en-US" dirty="0" smtClean="0">
                <a:latin typeface="Calibri" pitchFamily="34" charset="0"/>
                <a:cs typeface="B Nazanin" pitchFamily="2" charset="-78"/>
              </a:rPr>
              <a:t>Intervention</a:t>
            </a:r>
            <a:r>
              <a:rPr lang="fa-IR" dirty="0" smtClean="0">
                <a:latin typeface="Calibri" pitchFamily="34" charset="0"/>
                <a:cs typeface="B Nazanin" pitchFamily="2" charset="-78"/>
              </a:rPr>
              <a:t> را داراست ولی جزء سوم یعنی </a:t>
            </a:r>
            <a:r>
              <a:rPr lang="en-US" dirty="0" smtClean="0">
                <a:latin typeface="Calibri" pitchFamily="34" charset="0"/>
                <a:cs typeface="B Nazanin" pitchFamily="2" charset="-78"/>
              </a:rPr>
              <a:t>Outcome</a:t>
            </a:r>
            <a:r>
              <a:rPr lang="fa-IR" dirty="0" smtClean="0">
                <a:latin typeface="Calibri" pitchFamily="34" charset="0"/>
                <a:cs typeface="B Nazanin" pitchFamily="2" charset="-78"/>
              </a:rPr>
              <a:t> های مورد بررسی را ذکر نکرده است و محقق را در انتخاب مطالعات وارد شده به مرور سیستماتیک دچار مشکل می نماید (کلمه ای به رنگ </a:t>
            </a:r>
            <a:r>
              <a:rPr lang="fa-IR" b="1" dirty="0" smtClean="0">
                <a:solidFill>
                  <a:srgbClr val="00B0F0"/>
                </a:solidFill>
                <a:latin typeface="Calibri" pitchFamily="34" charset="0"/>
                <a:cs typeface="B Nazanin" pitchFamily="2" charset="-78"/>
              </a:rPr>
              <a:t>آبی</a:t>
            </a:r>
            <a:r>
              <a:rPr lang="fa-IR" dirty="0" smtClean="0">
                <a:latin typeface="Calibri" pitchFamily="34" charset="0"/>
                <a:cs typeface="B Nazanin" pitchFamily="2" charset="-78"/>
              </a:rPr>
              <a:t> نیست)</a:t>
            </a:r>
            <a:endParaRPr lang="en-US" dirty="0">
              <a:latin typeface="Calibri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 smtClean="0">
                <a:latin typeface="Calibri" pitchFamily="34" charset="0"/>
                <a:cs typeface="B Nazanin" pitchFamily="2" charset="-78"/>
              </a:rPr>
              <a:t>طراحی یک پرسش ساختارمند</a:t>
            </a:r>
            <a:br>
              <a:rPr lang="fa-IR" sz="3200" dirty="0" smtClean="0">
                <a:latin typeface="Calibri" pitchFamily="34" charset="0"/>
                <a:cs typeface="B Nazanin" pitchFamily="2" charset="-78"/>
              </a:rPr>
            </a:br>
            <a:r>
              <a:rPr lang="en-US" sz="3200" dirty="0" smtClean="0">
                <a:latin typeface="Calibri" pitchFamily="34" charset="0"/>
                <a:cs typeface="B Nazanin" pitchFamily="2" charset="-78"/>
              </a:rPr>
              <a:t>A Formulated Question</a:t>
            </a:r>
            <a:endParaRPr lang="en-US" sz="3200" dirty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fa-IR" dirty="0" smtClean="0">
              <a:latin typeface="Calibri" pitchFamily="34" charset="0"/>
              <a:cs typeface="B Nazanin" pitchFamily="2" charset="-78"/>
            </a:endParaRPr>
          </a:p>
          <a:p>
            <a:pPr algn="just" rtl="1"/>
            <a:r>
              <a:rPr lang="fa-IR" dirty="0" smtClean="0">
                <a:latin typeface="Calibri" pitchFamily="34" charset="0"/>
                <a:cs typeface="B Nazanin" pitchFamily="2" charset="-78"/>
              </a:rPr>
              <a:t>پیامد های (</a:t>
            </a:r>
            <a:r>
              <a:rPr lang="en-US" dirty="0" smtClean="0">
                <a:latin typeface="Calibri" pitchFamily="34" charset="0"/>
                <a:cs typeface="B Nazanin" pitchFamily="2" charset="-78"/>
              </a:rPr>
              <a:t>Outcomes</a:t>
            </a:r>
            <a:r>
              <a:rPr lang="fa-IR" dirty="0" smtClean="0">
                <a:latin typeface="Calibri" pitchFamily="34" charset="0"/>
                <a:cs typeface="B Nazanin" pitchFamily="2" charset="-78"/>
              </a:rPr>
              <a:t>) مورد بررسی دو دسته هستند: </a:t>
            </a:r>
          </a:p>
          <a:p>
            <a:pPr algn="just" rtl="1"/>
            <a:endParaRPr lang="fa-IR" dirty="0" smtClean="0">
              <a:latin typeface="Calibri" pitchFamily="34" charset="0"/>
              <a:cs typeface="B Nazanin" pitchFamily="2" charset="-78"/>
            </a:endParaRPr>
          </a:p>
          <a:p>
            <a:pPr lvl="3" algn="just" rtl="1"/>
            <a:r>
              <a:rPr lang="fa-IR" dirty="0" smtClean="0">
                <a:latin typeface="Calibri" pitchFamily="34" charset="0"/>
                <a:cs typeface="B Nazanin" pitchFamily="2" charset="-78"/>
              </a:rPr>
              <a:t>پیامد های اصلی</a:t>
            </a:r>
          </a:p>
          <a:p>
            <a:pPr lvl="7" algn="just" rtl="1"/>
            <a:r>
              <a:rPr lang="fa-IR" dirty="0" smtClean="0">
                <a:latin typeface="Calibri" pitchFamily="34" charset="0"/>
                <a:cs typeface="B Nazanin" pitchFamily="2" charset="-78"/>
              </a:rPr>
              <a:t>با ارزش ترین پیامد ها هستند </a:t>
            </a:r>
          </a:p>
          <a:p>
            <a:pPr lvl="7" algn="just" rtl="1"/>
            <a:r>
              <a:rPr lang="fa-IR" dirty="0" smtClean="0">
                <a:latin typeface="Calibri" pitchFamily="34" charset="0"/>
                <a:cs typeface="B Nazanin" pitchFamily="2" charset="-78"/>
              </a:rPr>
              <a:t>در پرسش مربوط به دیابت سه پیامد اصلی</a:t>
            </a:r>
            <a:endParaRPr lang="en-US" dirty="0" smtClean="0">
              <a:latin typeface="Calibri" pitchFamily="34" charset="0"/>
              <a:cs typeface="B Nazanin" pitchFamily="2" charset="-78"/>
            </a:endParaRPr>
          </a:p>
          <a:p>
            <a:pPr lvl="8" algn="just" rtl="1"/>
            <a:r>
              <a:rPr lang="fa-IR" dirty="0" smtClean="0">
                <a:latin typeface="Calibri" pitchFamily="34" charset="0"/>
                <a:cs typeface="B Nazanin" pitchFamily="2" charset="-78"/>
              </a:rPr>
              <a:t> </a:t>
            </a:r>
            <a:r>
              <a:rPr lang="en-US" dirty="0" smtClean="0">
                <a:latin typeface="Calibri" pitchFamily="34" charset="0"/>
                <a:cs typeface="B Nazanin" pitchFamily="2" charset="-78"/>
              </a:rPr>
              <a:t>Morbidity, Mortality, Quality of Life</a:t>
            </a:r>
            <a:r>
              <a:rPr lang="fa-IR" dirty="0" smtClean="0">
                <a:latin typeface="Calibri" pitchFamily="34" charset="0"/>
                <a:cs typeface="B Nazanin" pitchFamily="2" charset="-78"/>
              </a:rPr>
              <a:t> </a:t>
            </a:r>
          </a:p>
          <a:p>
            <a:pPr lvl="3" algn="just" rtl="1"/>
            <a:r>
              <a:rPr lang="fa-IR" dirty="0" smtClean="0">
                <a:latin typeface="Calibri" pitchFamily="34" charset="0"/>
                <a:cs typeface="B Nazanin" pitchFamily="2" charset="-78"/>
              </a:rPr>
              <a:t>پیامد های فرعی</a:t>
            </a:r>
          </a:p>
          <a:p>
            <a:pPr lvl="7" algn="just" rtl="1"/>
            <a:r>
              <a:rPr lang="fa-IR" dirty="0" smtClean="0">
                <a:latin typeface="Calibri" pitchFamily="34" charset="0"/>
                <a:cs typeface="B Nazanin" pitchFamily="2" charset="-78"/>
              </a:rPr>
              <a:t>پیامد های ثانویه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دامنه پرسش</a:t>
            </a:r>
            <a:endParaRPr lang="en-US" sz="4400" b="1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dirty="0" smtClean="0">
                <a:cs typeface="B Nazanin" pitchFamily="2" charset="-78"/>
              </a:rPr>
              <a:t> مشخص کردن </a:t>
            </a:r>
            <a:r>
              <a:rPr lang="fa-IR" sz="3200" b="1" dirty="0" smtClean="0">
                <a:solidFill>
                  <a:srgbClr val="00B0F0"/>
                </a:solidFill>
                <a:cs typeface="B Nazanin" pitchFamily="2" charset="-78"/>
              </a:rPr>
              <a:t>محدوده</a:t>
            </a:r>
            <a:r>
              <a:rPr lang="fa-IR" sz="3200" dirty="0" smtClean="0">
                <a:cs typeface="B Nazanin" pitchFamily="2" charset="-78"/>
              </a:rPr>
              <a:t> افراد و مداخله های مورد بررسی</a:t>
            </a:r>
          </a:p>
          <a:p>
            <a:pPr lvl="1" algn="just" rtl="1"/>
            <a:endParaRPr lang="fa-IR" sz="3000" dirty="0" smtClean="0">
              <a:cs typeface="B Nazanin" pitchFamily="2" charset="-78"/>
            </a:endParaRPr>
          </a:p>
          <a:p>
            <a:pPr lvl="1" algn="just" rtl="1"/>
            <a:r>
              <a:rPr lang="fa-IR" sz="3000" dirty="0" smtClean="0">
                <a:cs typeface="B Nazanin" pitchFamily="2" charset="-78"/>
              </a:rPr>
              <a:t>مثال: مروری در مورد درمان هپاتیت </a:t>
            </a:r>
            <a:r>
              <a:rPr lang="en-US" sz="3000" dirty="0" smtClean="0">
                <a:cs typeface="B Nazanin" pitchFamily="2" charset="-78"/>
              </a:rPr>
              <a:t>C</a:t>
            </a:r>
          </a:p>
          <a:p>
            <a:pPr lvl="1" algn="just" rtl="1"/>
            <a:endParaRPr lang="en-US" sz="3000" dirty="0" smtClean="0">
              <a:cs typeface="B Nazanin" pitchFamily="2" charset="-78"/>
            </a:endParaRPr>
          </a:p>
          <a:p>
            <a:pPr lvl="2" algn="just" rtl="1"/>
            <a:r>
              <a:rPr lang="fa-IR" sz="2600" dirty="0" smtClean="0">
                <a:cs typeface="B Nazanin" pitchFamily="2" charset="-78"/>
              </a:rPr>
              <a:t>تمرکز بر روی درمان های مختلف برای </a:t>
            </a:r>
            <a:r>
              <a:rPr lang="fa-IR" sz="2600" dirty="0" smtClean="0">
                <a:solidFill>
                  <a:srgbClr val="00B050"/>
                </a:solidFill>
                <a:cs typeface="B Nazanin" pitchFamily="2" charset="-78"/>
              </a:rPr>
              <a:t>یک ژنوتایپ خاص </a:t>
            </a:r>
            <a:r>
              <a:rPr lang="fa-IR" sz="2600" dirty="0" smtClean="0">
                <a:cs typeface="B Nazanin" pitchFamily="2" charset="-78"/>
              </a:rPr>
              <a:t>از ویروس</a:t>
            </a:r>
          </a:p>
          <a:p>
            <a:pPr lvl="2" algn="just" rtl="1"/>
            <a:endParaRPr lang="fa-IR" sz="2600" dirty="0" smtClean="0">
              <a:cs typeface="B Nazanin" pitchFamily="2" charset="-78"/>
            </a:endParaRPr>
          </a:p>
          <a:p>
            <a:pPr lvl="2" algn="just" rtl="1"/>
            <a:r>
              <a:rPr lang="fa-IR" sz="2600" dirty="0" smtClean="0">
                <a:cs typeface="B Nazanin" pitchFamily="2" charset="-78"/>
              </a:rPr>
              <a:t>تمرکز بر روی </a:t>
            </a:r>
            <a:r>
              <a:rPr lang="fa-IR" sz="2600" dirty="0" smtClean="0">
                <a:solidFill>
                  <a:srgbClr val="00B050"/>
                </a:solidFill>
                <a:cs typeface="B Nazanin" pitchFamily="2" charset="-78"/>
              </a:rPr>
              <a:t>یک درمان خاص </a:t>
            </a:r>
            <a:r>
              <a:rPr lang="fa-IR" sz="2600" dirty="0" smtClean="0">
                <a:cs typeface="B Nazanin" pitchFamily="2" charset="-78"/>
              </a:rPr>
              <a:t>برای همه ژنوتایپ های ویروس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 smtClean="0">
                <a:cs typeface="B Nazanin" pitchFamily="2" charset="-78"/>
              </a:rPr>
              <a:t>تعیین معیارهای ورود مطالعات با استفاده از پرسش ساختارمند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400" dirty="0" smtClean="0">
                <a:cs typeface="B Nazanin" pitchFamily="2" charset="-78"/>
              </a:rPr>
              <a:t>معیار های ورود مطالعات در پایگاه داده های </a:t>
            </a:r>
            <a:r>
              <a:rPr lang="en-US" sz="2400" dirty="0" smtClean="0">
                <a:cs typeface="B Nazanin" pitchFamily="2" charset="-78"/>
              </a:rPr>
              <a:t>Cochrane</a:t>
            </a:r>
            <a:endParaRPr lang="fa-IR" sz="2400" dirty="0" smtClean="0">
              <a:cs typeface="B Nazanin" pitchFamily="2" charset="-78"/>
            </a:endParaRPr>
          </a:p>
          <a:p>
            <a:pPr algn="just" rtl="1"/>
            <a:endParaRPr lang="fa-IR" sz="2400" dirty="0" smtClean="0">
              <a:cs typeface="B Nazanin" pitchFamily="2" charset="-78"/>
            </a:endParaRPr>
          </a:p>
          <a:p>
            <a:pPr lvl="2" algn="just" rtl="1"/>
            <a:r>
              <a:rPr lang="fa-IR" dirty="0" smtClean="0">
                <a:cs typeface="B Nazanin" pitchFamily="2" charset="-78"/>
              </a:rPr>
              <a:t>بالینی</a:t>
            </a:r>
          </a:p>
          <a:p>
            <a:pPr lvl="4" algn="just" rtl="1"/>
            <a:r>
              <a:rPr lang="fa-IR" dirty="0" smtClean="0">
                <a:cs typeface="B Nazanin" pitchFamily="2" charset="-78"/>
              </a:rPr>
              <a:t>چه افرادی در این مطالعات شرکت کرده اند </a:t>
            </a:r>
          </a:p>
          <a:p>
            <a:pPr lvl="2" algn="just" rtl="1"/>
            <a:r>
              <a:rPr lang="fa-IR" dirty="0" smtClean="0">
                <a:cs typeface="B Nazanin" pitchFamily="2" charset="-78"/>
              </a:rPr>
              <a:t>متودولوژیک </a:t>
            </a:r>
          </a:p>
          <a:p>
            <a:pPr lvl="4" algn="just" rtl="1"/>
            <a:r>
              <a:rPr lang="fa-IR" dirty="0" smtClean="0">
                <a:cs typeface="B Nazanin" pitchFamily="2" charset="-78"/>
              </a:rPr>
              <a:t>چه نوع مطالعه ای وارد مرور ما می شود </a:t>
            </a:r>
          </a:p>
          <a:p>
            <a:pPr lvl="4" algn="just" rtl="1"/>
            <a:r>
              <a:rPr lang="fa-IR" dirty="0" smtClean="0">
                <a:cs typeface="B Nazanin" pitchFamily="2" charset="-78"/>
              </a:rPr>
              <a:t>چه نوع مداخله ای در این مطالعات صورت گرفته است </a:t>
            </a:r>
          </a:p>
          <a:p>
            <a:pPr lvl="4" algn="just" rtl="1"/>
            <a:r>
              <a:rPr lang="fa-IR" dirty="0" smtClean="0">
                <a:cs typeface="B Nazanin" pitchFamily="2" charset="-78"/>
              </a:rPr>
              <a:t>چه ابزارها و روش هائی برای سنجش پیامد های بالینی استفاده شده است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 smtClean="0">
                <a:latin typeface="Calibri" pitchFamily="34" charset="0"/>
                <a:cs typeface="B Nazanin" pitchFamily="2" charset="-78"/>
              </a:rPr>
              <a:t>فواید طراحی یک پرسش ساختارمند</a:t>
            </a:r>
            <a:br>
              <a:rPr lang="fa-IR" sz="3200" dirty="0" smtClean="0">
                <a:latin typeface="Calibri" pitchFamily="34" charset="0"/>
                <a:cs typeface="B Nazanin" pitchFamily="2" charset="-78"/>
              </a:rPr>
            </a:br>
            <a:r>
              <a:rPr lang="en-US" sz="3200" dirty="0" smtClean="0">
                <a:latin typeface="Calibri" pitchFamily="34" charset="0"/>
                <a:cs typeface="B Nazanin" pitchFamily="2" charset="-78"/>
              </a:rPr>
              <a:t>A Formulated Question</a:t>
            </a:r>
            <a:endParaRPr lang="en-US" sz="3200" dirty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dirty="0" smtClean="0">
              <a:latin typeface="Calibri" pitchFamily="34" charset="0"/>
              <a:cs typeface="B Nazanin" pitchFamily="2" charset="-78"/>
            </a:endParaRPr>
          </a:p>
          <a:p>
            <a:pPr algn="just" rtl="1"/>
            <a:r>
              <a:rPr lang="fa-IR" dirty="0" smtClean="0">
                <a:latin typeface="Calibri" pitchFamily="34" charset="0"/>
                <a:cs typeface="B Nazanin" pitchFamily="2" charset="-78"/>
              </a:rPr>
              <a:t>فایده طراحی یک </a:t>
            </a:r>
            <a:r>
              <a:rPr lang="fa-IR" smtClean="0">
                <a:latin typeface="Calibri" pitchFamily="34" charset="0"/>
                <a:cs typeface="B Nazanin" pitchFamily="2" charset="-78"/>
              </a:rPr>
              <a:t>پرسش ساختارمند: </a:t>
            </a:r>
          </a:p>
          <a:p>
            <a:pPr algn="just" rtl="1">
              <a:buNone/>
            </a:pPr>
            <a:r>
              <a:rPr lang="fa-IR" smtClean="0">
                <a:latin typeface="Calibri" pitchFamily="34" charset="0"/>
                <a:cs typeface="B Nazanin" pitchFamily="2" charset="-78"/>
              </a:rPr>
              <a:t> </a:t>
            </a:r>
            <a:endParaRPr lang="fa-IR" dirty="0" smtClean="0">
              <a:latin typeface="Calibri" pitchFamily="34" charset="0"/>
              <a:cs typeface="B Nazanin" pitchFamily="2" charset="-78"/>
            </a:endParaRPr>
          </a:p>
          <a:p>
            <a:pPr lvl="4" algn="just" rtl="1"/>
            <a:r>
              <a:rPr lang="fa-IR" sz="2800" dirty="0" smtClean="0">
                <a:latin typeface="Calibri" pitchFamily="34" charset="0"/>
                <a:cs typeface="B Nazanin" pitchFamily="2" charset="-78"/>
              </a:rPr>
              <a:t>برای محقق </a:t>
            </a:r>
          </a:p>
          <a:p>
            <a:pPr lvl="6" algn="just" rtl="1"/>
            <a:r>
              <a:rPr lang="fa-IR" sz="2400" dirty="0" smtClean="0">
                <a:latin typeface="Calibri" pitchFamily="34" charset="0"/>
                <a:cs typeface="B Nazanin" pitchFamily="2" charset="-78"/>
              </a:rPr>
              <a:t>مشخص شدن دامنه پرسش</a:t>
            </a:r>
          </a:p>
          <a:p>
            <a:pPr lvl="6" algn="just" rtl="1"/>
            <a:r>
              <a:rPr lang="fa-IR" sz="2400" dirty="0" smtClean="0">
                <a:latin typeface="Calibri" pitchFamily="34" charset="0"/>
                <a:cs typeface="B Nazanin" pitchFamily="2" charset="-78"/>
              </a:rPr>
              <a:t>طراحی معیار های ورود مطالعات به مرور (انتخاب مطالعات)</a:t>
            </a:r>
          </a:p>
          <a:p>
            <a:pPr lvl="4" algn="just" rtl="1"/>
            <a:endParaRPr lang="fa-IR" sz="2800" dirty="0" smtClean="0">
              <a:latin typeface="Calibri" pitchFamily="34" charset="0"/>
              <a:cs typeface="B Nazanin" pitchFamily="2" charset="-78"/>
            </a:endParaRPr>
          </a:p>
          <a:p>
            <a:pPr lvl="4" algn="just" rtl="1"/>
            <a:r>
              <a:rPr lang="fa-IR" sz="2800" dirty="0" smtClean="0">
                <a:latin typeface="Calibri" pitchFamily="34" charset="0"/>
                <a:cs typeface="B Nazanin" pitchFamily="2" charset="-78"/>
              </a:rPr>
              <a:t>برای خواننده مقاله </a:t>
            </a:r>
          </a:p>
          <a:p>
            <a:pPr lvl="6" algn="just" rtl="1"/>
            <a:r>
              <a:rPr lang="fa-IR" sz="2400" dirty="0" smtClean="0">
                <a:latin typeface="Calibri" pitchFamily="34" charset="0"/>
                <a:cs typeface="B Nazanin" pitchFamily="2" charset="-78"/>
              </a:rPr>
              <a:t>آیا این مقاله پاسخ پرسش وی را در بر می گیرد یا خیر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Nazanin" pitchFamily="2" charset="-78"/>
              </a:rPr>
              <a:t>پایگاه داده های کوکران</a:t>
            </a:r>
            <a:r>
              <a:rPr smtClean="0">
                <a:cs typeface="B Nazanin" pitchFamily="2" charset="-78"/>
              </a:rPr>
              <a:t/>
            </a:r>
            <a:br>
              <a:rPr smtClean="0">
                <a:cs typeface="B Nazanin" pitchFamily="2" charset="-78"/>
              </a:rPr>
            </a:br>
            <a:r>
              <a:rPr smtClean="0">
                <a:cs typeface="B Nazanin" pitchFamily="2" charset="-78"/>
              </a:rPr>
              <a:t>Cochrane Database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پایگاه داده های کوکران </a:t>
            </a:r>
            <a:r>
              <a:rPr lang="en-US" dirty="0" smtClean="0">
                <a:cs typeface="B Nazanin" pitchFamily="2" charset="-78"/>
              </a:rPr>
              <a:t/>
            </a:r>
            <a:br>
              <a:rPr lang="en-US" dirty="0" smtClean="0">
                <a:cs typeface="B Nazanin" pitchFamily="2" charset="-78"/>
              </a:rPr>
            </a:br>
            <a:r>
              <a:rPr lang="en-US" dirty="0" smtClean="0">
                <a:latin typeface="Calibri" pitchFamily="34" charset="0"/>
                <a:cs typeface="B Nazanin" pitchFamily="2" charset="-78"/>
              </a:rPr>
              <a:t>Cochrane Database</a:t>
            </a:r>
            <a:endParaRPr lang="en-US" dirty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1"/>
            <a:endParaRPr lang="en-US" dirty="0" smtClean="0">
              <a:latin typeface="Calibri" pitchFamily="34" charset="0"/>
              <a:cs typeface="B Nazanin" pitchFamily="2" charset="-78"/>
            </a:endParaRPr>
          </a:p>
          <a:p>
            <a:pPr algn="just" rtl="1"/>
            <a:r>
              <a:rPr lang="fa-IR" dirty="0" smtClean="0">
                <a:latin typeface="Calibri" pitchFamily="34" charset="0"/>
                <a:cs typeface="B Nazanin" pitchFamily="2" charset="-78"/>
              </a:rPr>
              <a:t>بخش های اصلی </a:t>
            </a:r>
            <a:r>
              <a:rPr lang="en-US" dirty="0" smtClean="0">
                <a:latin typeface="Calibri" pitchFamily="34" charset="0"/>
                <a:cs typeface="B Nazanin" pitchFamily="2" charset="-78"/>
              </a:rPr>
              <a:t>Cochrane Database</a:t>
            </a:r>
          </a:p>
          <a:p>
            <a:pPr lvl="2" algn="just" rtl="1">
              <a:buNone/>
            </a:pPr>
            <a:endParaRPr lang="en-US" dirty="0" smtClean="0">
              <a:latin typeface="Calibri" pitchFamily="34" charset="0"/>
              <a:cs typeface="B Nazanin" pitchFamily="2" charset="-78"/>
            </a:endParaRPr>
          </a:p>
          <a:p>
            <a:pPr lvl="8" algn="just" rtl="1"/>
            <a:r>
              <a:rPr lang="en-US" sz="3000" dirty="0" smtClean="0">
                <a:latin typeface="Calibri" pitchFamily="34" charset="0"/>
                <a:cs typeface="B Nazanin" pitchFamily="2" charset="-78"/>
              </a:rPr>
              <a:t>Cochrane Collaboration</a:t>
            </a:r>
          </a:p>
          <a:p>
            <a:pPr lvl="8" algn="just" rtl="1"/>
            <a:r>
              <a:rPr lang="en-US" sz="3000" dirty="0" smtClean="0">
                <a:latin typeface="Calibri" pitchFamily="34" charset="0"/>
                <a:cs typeface="B Nazanin" pitchFamily="2" charset="-78"/>
              </a:rPr>
              <a:t>Cochrane Library</a:t>
            </a:r>
          </a:p>
          <a:p>
            <a:pPr lvl="8" algn="just" rtl="1"/>
            <a:r>
              <a:rPr lang="en-US" sz="3000" dirty="0" smtClean="0">
                <a:latin typeface="Calibri" pitchFamily="34" charset="0"/>
                <a:cs typeface="B Nazanin" pitchFamily="2" charset="-78"/>
              </a:rPr>
              <a:t>Cochrane Reviews</a:t>
            </a:r>
          </a:p>
          <a:p>
            <a:pPr lvl="2" algn="just" rtl="1"/>
            <a:endParaRPr lang="en-US" dirty="0">
              <a:latin typeface="Calibri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cs typeface="B Nazanin" pitchFamily="2" charset="-78"/>
              </a:rPr>
              <a:t>مقصود نهائی یک مقاله </a:t>
            </a:r>
            <a: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  <a:t>علمی</a:t>
            </a:r>
            <a:endParaRPr lang="en-US" sz="32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just" rtl="1"/>
            <a:r>
              <a:rPr lang="fa-IR" sz="3600" dirty="0" smtClean="0">
                <a:cs typeface="B Nazanin" pitchFamily="2" charset="-78"/>
              </a:rPr>
              <a:t>یک مقاله 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</a:rPr>
              <a:t>علمی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3600" dirty="0" smtClean="0">
                <a:cs typeface="B Nazanin" pitchFamily="2" charset="-78"/>
              </a:rPr>
              <a:t>به خوانندگان این امکان را می دهد که : </a:t>
            </a:r>
          </a:p>
          <a:p>
            <a:pPr lvl="3" algn="just" rtl="1"/>
            <a:r>
              <a:rPr lang="fa-IR" sz="3600" dirty="0" smtClean="0">
                <a:cs typeface="B Nazanin" pitchFamily="2" charset="-78"/>
              </a:rPr>
              <a:t>مشاهدات شما را ارزیابی کنند </a:t>
            </a:r>
          </a:p>
          <a:p>
            <a:pPr lvl="3" algn="just" rtl="1"/>
            <a:r>
              <a:rPr lang="fa-IR" sz="3600" dirty="0" smtClean="0">
                <a:cs typeface="B Nazanin" pitchFamily="2" charset="-78"/>
              </a:rPr>
              <a:t>اگر بخواهند آزمایشات شما را تکرار کنند </a:t>
            </a:r>
          </a:p>
          <a:p>
            <a:pPr lvl="3" algn="just" rtl="1"/>
            <a:r>
              <a:rPr lang="fa-IR" sz="3600" dirty="0" smtClean="0">
                <a:cs typeface="B Nazanin" pitchFamily="2" charset="-78"/>
              </a:rPr>
              <a:t>تعیین کنند که آیا نتیجه گیری نهائی مقاله شما توجیه پذیر است یا خیر</a:t>
            </a:r>
          </a:p>
          <a:p>
            <a:pPr lvl="3" algn="just" rtl="1"/>
            <a:endParaRPr lang="en-US" sz="3600" dirty="0"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8" algn="ctr" rtl="0">
              <a:spcBef>
                <a:spcPct val="0"/>
              </a:spcBef>
            </a:pPr>
            <a:r>
              <a:rPr lang="fa-IR" sz="3600" kern="1200" dirty="0">
                <a:solidFill>
                  <a:schemeClr val="tx2"/>
                </a:solidFill>
                <a:latin typeface="+mj-lt"/>
                <a:ea typeface="+mj-ea"/>
                <a:cs typeface="B Nazanin" pitchFamily="2" charset="-78"/>
              </a:rPr>
              <a:t>پایگاه داده های کوکران 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B Nazanin" pitchFamily="2" charset="-78"/>
              </a:rPr>
              <a:t/>
            </a:r>
            <a:b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B Nazanin" pitchFamily="2" charset="-78"/>
              </a:rPr>
            </a:b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B Nazanin" pitchFamily="2" charset="-78"/>
              </a:rPr>
              <a:t>Cochrane Collaboration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1"/>
            <a:r>
              <a:rPr lang="en-US" sz="2800" dirty="0" smtClean="0">
                <a:solidFill>
                  <a:schemeClr val="tx2"/>
                </a:solidFill>
                <a:cs typeface="B Nazanin" pitchFamily="2" charset="-78"/>
              </a:rPr>
              <a:t>Cochrane Collaboration</a:t>
            </a:r>
            <a:r>
              <a:rPr lang="fa-IR" sz="2800" dirty="0" smtClean="0">
                <a:solidFill>
                  <a:schemeClr val="tx2"/>
                </a:solidFill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یک سازمان مستقل غیر انتفاعی مشتمل بر یک گروه بیش از 28000 نفری از افراد داوطلب در بیش از 100 کشور جهان می باشد</a:t>
            </a:r>
          </a:p>
          <a:p>
            <a:pPr algn="just" rtl="1"/>
            <a:endParaRPr lang="fa-IR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مرکز منطقه ای </a:t>
            </a:r>
            <a:r>
              <a:rPr lang="en-US" sz="2800" dirty="0" smtClean="0">
                <a:cs typeface="B Nazanin" pitchFamily="2" charset="-78"/>
              </a:rPr>
              <a:t>Cochrane Collaboration </a:t>
            </a:r>
            <a:r>
              <a:rPr lang="fa-IR" sz="2800" dirty="0" smtClean="0">
                <a:cs typeface="B Nazanin" pitchFamily="2" charset="-78"/>
              </a:rPr>
              <a:t> در بحرین قرار دارد که محققان کشور ما با این مرکز همکاری می نمایند </a:t>
            </a:r>
          </a:p>
          <a:p>
            <a:pPr algn="just" rtl="1"/>
            <a:endParaRPr lang="fa-IR" sz="2800" dirty="0" smtClean="0">
              <a:cs typeface="B Nazanin" pitchFamily="2" charset="-78"/>
            </a:endParaRPr>
          </a:p>
          <a:p>
            <a:pPr algn="just" rtl="1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پایگاه داده های کوکران </a:t>
            </a:r>
            <a:r>
              <a:rPr lang="en-US" dirty="0" smtClean="0">
                <a:cs typeface="B Nazanin" pitchFamily="2" charset="-78"/>
              </a:rPr>
              <a:t/>
            </a:r>
            <a:br>
              <a:rPr lang="en-US" dirty="0" smtClean="0">
                <a:cs typeface="B Nazanin" pitchFamily="2" charset="-78"/>
              </a:rPr>
            </a:br>
            <a:r>
              <a:rPr lang="fa-IR" sz="3100" dirty="0" smtClean="0">
                <a:cs typeface="B Nazanin" pitchFamily="2" charset="-78"/>
              </a:rPr>
              <a:t>سامانه اداره کننده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1"/>
            <a:r>
              <a:rPr lang="en-US" dirty="0" smtClean="0">
                <a:latin typeface="Calibri" pitchFamily="34" charset="0"/>
                <a:cs typeface="B Nazanin" pitchFamily="2" charset="-78"/>
              </a:rPr>
              <a:t>Steering Group</a:t>
            </a:r>
            <a:r>
              <a:rPr lang="fa-IR" dirty="0" smtClean="0">
                <a:latin typeface="Calibri" pitchFamily="34" charset="0"/>
                <a:cs typeface="B Nazanin" pitchFamily="2" charset="-78"/>
              </a:rPr>
              <a:t> </a:t>
            </a:r>
          </a:p>
          <a:p>
            <a:pPr algn="just" rtl="1">
              <a:buNone/>
            </a:pPr>
            <a:r>
              <a:rPr lang="fa-IR" dirty="0" smtClean="0">
                <a:latin typeface="Calibri" pitchFamily="34" charset="0"/>
                <a:cs typeface="B Nazanin" pitchFamily="2" charset="-78"/>
              </a:rPr>
              <a:t>سیاست گذاری و تعیین </a:t>
            </a:r>
            <a:r>
              <a:rPr lang="fa-IR" dirty="0" smtClean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راهبرد ها</a:t>
            </a:r>
            <a:r>
              <a:rPr lang="fa-IR" dirty="0" smtClean="0">
                <a:latin typeface="Calibri" pitchFamily="34" charset="0"/>
                <a:cs typeface="B Nazanin" pitchFamily="2" charset="-78"/>
              </a:rPr>
              <a:t>ی</a:t>
            </a:r>
            <a:r>
              <a:rPr lang="fa-IR" dirty="0" smtClean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 </a:t>
            </a:r>
            <a:r>
              <a:rPr lang="fa-IR" dirty="0" smtClean="0">
                <a:latin typeface="Calibri" pitchFamily="34" charset="0"/>
                <a:cs typeface="B Nazanin" pitchFamily="2" charset="-78"/>
              </a:rPr>
              <a:t>سازمان (با انتخاب دموکراتیک)</a:t>
            </a:r>
          </a:p>
          <a:p>
            <a:pPr algn="just" rtl="1"/>
            <a:endParaRPr lang="fa-IR" dirty="0" smtClean="0">
              <a:latin typeface="Calibri" pitchFamily="34" charset="0"/>
              <a:cs typeface="B Nazanin" pitchFamily="2" charset="-78"/>
            </a:endParaRPr>
          </a:p>
          <a:p>
            <a:pPr algn="just" rtl="1"/>
            <a:r>
              <a:rPr lang="en-US" dirty="0" smtClean="0">
                <a:latin typeface="Calibri" pitchFamily="34" charset="0"/>
                <a:cs typeface="B Nazanin" pitchFamily="2" charset="-78"/>
              </a:rPr>
              <a:t>Fields Group</a:t>
            </a:r>
            <a:r>
              <a:rPr lang="fa-IR" dirty="0" smtClean="0">
                <a:latin typeface="Calibri" pitchFamily="34" charset="0"/>
                <a:cs typeface="B Nazanin" pitchFamily="2" charset="-78"/>
              </a:rPr>
              <a:t> </a:t>
            </a:r>
          </a:p>
          <a:p>
            <a:pPr algn="just" rtl="1">
              <a:buNone/>
            </a:pPr>
            <a:r>
              <a:rPr lang="fa-IR" dirty="0" smtClean="0">
                <a:latin typeface="Calibri" pitchFamily="34" charset="0"/>
                <a:cs typeface="B Nazanin" pitchFamily="2" charset="-78"/>
              </a:rPr>
              <a:t>گروه های تخصصی مسئول </a:t>
            </a:r>
            <a:r>
              <a:rPr lang="fa-IR" dirty="0" smtClean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متدولوژی</a:t>
            </a:r>
            <a:r>
              <a:rPr lang="fa-IR" dirty="0" smtClean="0">
                <a:latin typeface="Calibri" pitchFamily="34" charset="0"/>
                <a:cs typeface="B Nazanin" pitchFamily="2" charset="-78"/>
              </a:rPr>
              <a:t> مرور های سیستماتیک و مراکز  </a:t>
            </a:r>
            <a:r>
              <a:rPr lang="fa-IR" dirty="0" smtClean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منطقه ای </a:t>
            </a:r>
            <a:r>
              <a:rPr lang="fa-IR" dirty="0" smtClean="0">
                <a:latin typeface="Calibri" pitchFamily="34" charset="0"/>
                <a:cs typeface="B Nazanin" pitchFamily="2" charset="-78"/>
              </a:rPr>
              <a:t>کوکران</a:t>
            </a:r>
          </a:p>
          <a:p>
            <a:pPr algn="just" rtl="1">
              <a:buNone/>
            </a:pPr>
            <a:endParaRPr lang="fa-IR" dirty="0" smtClean="0">
              <a:latin typeface="Calibri" pitchFamily="34" charset="0"/>
              <a:cs typeface="B Nazanin" pitchFamily="2" charset="-78"/>
            </a:endParaRPr>
          </a:p>
          <a:p>
            <a:pPr algn="just" rtl="1"/>
            <a:r>
              <a:rPr lang="en-US" dirty="0" smtClean="0">
                <a:latin typeface="Calibri" pitchFamily="34" charset="0"/>
                <a:cs typeface="B Nazanin" pitchFamily="2" charset="-78"/>
              </a:rPr>
              <a:t>Consumers Network</a:t>
            </a:r>
            <a:r>
              <a:rPr lang="fa-IR" dirty="0" smtClean="0">
                <a:latin typeface="Calibri" pitchFamily="34" charset="0"/>
                <a:cs typeface="B Nazanin" pitchFamily="2" charset="-78"/>
              </a:rPr>
              <a:t> </a:t>
            </a:r>
          </a:p>
          <a:p>
            <a:pPr algn="just" rtl="1">
              <a:buNone/>
            </a:pPr>
            <a:r>
              <a:rPr lang="fa-IR" dirty="0" smtClean="0">
                <a:latin typeface="Calibri" pitchFamily="34" charset="0"/>
                <a:cs typeface="B Nazanin" pitchFamily="2" charset="-78"/>
              </a:rPr>
              <a:t>محل استفاده عموم از انتشارات کوکران و گرفتن </a:t>
            </a:r>
            <a:r>
              <a:rPr lang="fa-IR" dirty="0" smtClean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بازخورد ها </a:t>
            </a:r>
            <a:endParaRPr lang="en-US" dirty="0">
              <a:solidFill>
                <a:srgbClr val="FF0000"/>
              </a:solidFill>
              <a:latin typeface="Calibri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پایگاه داده های کوکران </a:t>
            </a:r>
            <a:r>
              <a:rPr lang="en-US" dirty="0" smtClean="0">
                <a:cs typeface="B Nazanin" pitchFamily="2" charset="-78"/>
              </a:rPr>
              <a:t>    </a:t>
            </a:r>
            <a:br>
              <a:rPr lang="en-US" dirty="0" smtClean="0">
                <a:cs typeface="B Nazanin" pitchFamily="2" charset="-78"/>
              </a:rPr>
            </a:br>
            <a:r>
              <a:rPr lang="en-US" dirty="0" smtClean="0">
                <a:latin typeface="Calibri" pitchFamily="34" charset="0"/>
                <a:cs typeface="B Nazanin" pitchFamily="2" charset="-78"/>
              </a:rPr>
              <a:t>Cochrane Database</a:t>
            </a:r>
            <a:endParaRPr lang="en-US" dirty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1"/>
            <a:endParaRPr lang="en-US" dirty="0" smtClean="0">
              <a:latin typeface="Calibri" pitchFamily="34" charset="0"/>
              <a:cs typeface="B Nazanin" pitchFamily="2" charset="-78"/>
            </a:endParaRPr>
          </a:p>
          <a:p>
            <a:pPr algn="ctr" rtl="1">
              <a:buNone/>
            </a:pPr>
            <a:r>
              <a:rPr lang="en-US" dirty="0" smtClean="0">
                <a:latin typeface="Calibri" pitchFamily="34" charset="0"/>
                <a:cs typeface="B Nazanin" pitchFamily="2" charset="-78"/>
              </a:rPr>
              <a:t>          </a:t>
            </a:r>
            <a:r>
              <a:rPr lang="fa-IR" dirty="0" smtClean="0">
                <a:latin typeface="Calibri" pitchFamily="34" charset="0"/>
                <a:cs typeface="B Nazanin" pitchFamily="2" charset="-78"/>
              </a:rPr>
              <a:t>پرسش اصلی </a:t>
            </a:r>
            <a:r>
              <a:rPr lang="en-US" dirty="0" smtClean="0">
                <a:latin typeface="Calibri" pitchFamily="34" charset="0"/>
                <a:cs typeface="B Nazanin" pitchFamily="2" charset="-78"/>
              </a:rPr>
              <a:t>Cochrane Reviews</a:t>
            </a:r>
          </a:p>
          <a:p>
            <a:pPr algn="just" rtl="1"/>
            <a:endParaRPr lang="en-US" dirty="0" smtClean="0">
              <a:latin typeface="Calibri" pitchFamily="34" charset="0"/>
              <a:cs typeface="B Nazanin" pitchFamily="2" charset="-78"/>
            </a:endParaRPr>
          </a:p>
          <a:p>
            <a:pPr lvl="2" algn="ctr" rtl="1">
              <a:buNone/>
            </a:pPr>
            <a:r>
              <a:rPr lang="en-US" sz="4000" b="1" dirty="0" smtClean="0">
                <a:latin typeface="Calibri" pitchFamily="34" charset="0"/>
                <a:cs typeface="B Nazanin" pitchFamily="2" charset="-78"/>
              </a:rPr>
              <a:t>How do you know if one treatment will work better than another, or if it will do more harm than good? </a:t>
            </a:r>
          </a:p>
          <a:p>
            <a:pPr lvl="2" algn="just" rtl="1">
              <a:buNone/>
            </a:pPr>
            <a:endParaRPr lang="en-US" dirty="0" smtClean="0">
              <a:latin typeface="Calibri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پایگاه داده های کوکران </a:t>
            </a:r>
            <a:r>
              <a:rPr lang="en-US" dirty="0" smtClean="0">
                <a:cs typeface="B Nazanin" pitchFamily="2" charset="-78"/>
              </a:rPr>
              <a:t>    </a:t>
            </a:r>
            <a:br>
              <a:rPr lang="en-US" dirty="0" smtClean="0">
                <a:cs typeface="B Nazanin" pitchFamily="2" charset="-78"/>
              </a:rPr>
            </a:br>
            <a:r>
              <a:rPr lang="en-US" dirty="0" smtClean="0">
                <a:latin typeface="Calibri" pitchFamily="34" charset="0"/>
                <a:cs typeface="B Nazanin" pitchFamily="2" charset="-78"/>
              </a:rPr>
              <a:t>Cochrane Database</a:t>
            </a:r>
            <a:endParaRPr lang="en-US" dirty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1"/>
            <a:endParaRPr lang="en-US" dirty="0" smtClean="0">
              <a:latin typeface="Calibri" pitchFamily="34" charset="0"/>
              <a:cs typeface="B Nazanin" pitchFamily="2" charset="-78"/>
            </a:endParaRPr>
          </a:p>
          <a:p>
            <a:pPr algn="ctr" rtl="1">
              <a:buNone/>
            </a:pPr>
            <a:r>
              <a:rPr lang="en-US" dirty="0" smtClean="0">
                <a:latin typeface="Calibri" pitchFamily="34" charset="0"/>
                <a:cs typeface="B Nazanin" pitchFamily="2" charset="-78"/>
              </a:rPr>
              <a:t>          </a:t>
            </a:r>
            <a:r>
              <a:rPr lang="fa-IR" dirty="0" smtClean="0">
                <a:latin typeface="Calibri" pitchFamily="34" charset="0"/>
                <a:cs typeface="B Nazanin" pitchFamily="2" charset="-78"/>
              </a:rPr>
              <a:t>هدف اصلی </a:t>
            </a:r>
            <a:r>
              <a:rPr lang="en-US" dirty="0" smtClean="0">
                <a:latin typeface="Calibri" pitchFamily="34" charset="0"/>
                <a:cs typeface="B Nazanin" pitchFamily="2" charset="-78"/>
              </a:rPr>
              <a:t>Cochrane Reviews</a:t>
            </a:r>
          </a:p>
          <a:p>
            <a:pPr algn="just" rtl="1"/>
            <a:endParaRPr lang="en-US" dirty="0" smtClean="0">
              <a:latin typeface="Calibri" pitchFamily="34" charset="0"/>
              <a:cs typeface="B Nazanin" pitchFamily="2" charset="-78"/>
            </a:endParaRPr>
          </a:p>
          <a:p>
            <a:pPr lvl="2" algn="ctr" rtl="1">
              <a:buNone/>
            </a:pPr>
            <a:r>
              <a:rPr lang="en-US" sz="4000" b="1" dirty="0" smtClean="0">
                <a:latin typeface="Calibri" pitchFamily="34" charset="0"/>
                <a:cs typeface="B Nazanin" pitchFamily="2" charset="-78"/>
              </a:rPr>
              <a:t>We advocate evidence-based decision-making</a:t>
            </a:r>
            <a:endParaRPr lang="en-US" dirty="0" smtClean="0">
              <a:latin typeface="Calibri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پایگاه داده های کوکران </a:t>
            </a:r>
            <a:r>
              <a:rPr lang="en-US" dirty="0" smtClean="0">
                <a:cs typeface="B Nazanin" pitchFamily="2" charset="-78"/>
              </a:rPr>
              <a:t/>
            </a:r>
            <a:br>
              <a:rPr lang="en-US" dirty="0" smtClean="0">
                <a:cs typeface="B Nazanin" pitchFamily="2" charset="-78"/>
              </a:rPr>
            </a:br>
            <a:r>
              <a:rPr lang="en-US" dirty="0" smtClean="0">
                <a:latin typeface="Calibri" pitchFamily="34" charset="0"/>
                <a:cs typeface="B Nazanin" pitchFamily="2" charset="-78"/>
              </a:rPr>
              <a:t>Cochrane Database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1"/>
            <a:endParaRPr lang="en-US" dirty="0" smtClean="0">
              <a:cs typeface="B Nazanin" pitchFamily="2" charset="-78"/>
            </a:endParaRPr>
          </a:p>
          <a:p>
            <a:pPr algn="just" rtl="1"/>
            <a:r>
              <a:rPr lang="fa-IR" dirty="0" smtClean="0">
                <a:cs typeface="B Nazanin" pitchFamily="2" charset="-78"/>
              </a:rPr>
              <a:t>چگونه یک مرور سیستماتیک را با کمک این پایگاه انجام دهیم؟ </a:t>
            </a:r>
          </a:p>
          <a:p>
            <a:pPr algn="just" rtl="1"/>
            <a:endParaRPr lang="fa-IR" sz="3200" dirty="0" smtClean="0">
              <a:cs typeface="B Nazanin" pitchFamily="2" charset="-78"/>
            </a:endParaRPr>
          </a:p>
          <a:p>
            <a:pPr marL="1383030" lvl="3" indent="-514350" algn="just" rtl="1">
              <a:buFont typeface="+mj-lt"/>
              <a:buAutoNum type="romanUcPeriod"/>
            </a:pPr>
            <a:r>
              <a:rPr lang="fa-IR" sz="2800" dirty="0" smtClean="0">
                <a:cs typeface="B Nazanin" pitchFamily="2" charset="-78"/>
              </a:rPr>
              <a:t>ثبت نام در پایگاه (</a:t>
            </a:r>
            <a:r>
              <a:rPr lang="en-US" sz="2800" dirty="0" smtClean="0">
                <a:cs typeface="B Nazanin" pitchFamily="2" charset="-78"/>
              </a:rPr>
              <a:t>Registration</a:t>
            </a:r>
            <a:r>
              <a:rPr lang="fa-IR" sz="2800" dirty="0" smtClean="0">
                <a:cs typeface="B Nazanin" pitchFamily="2" charset="-78"/>
              </a:rPr>
              <a:t>)</a:t>
            </a:r>
          </a:p>
          <a:p>
            <a:pPr marL="1383030" lvl="3" indent="-514350" algn="just" rtl="1">
              <a:buFont typeface="+mj-lt"/>
              <a:buAutoNum type="romanUcPeriod"/>
            </a:pPr>
            <a:r>
              <a:rPr lang="fa-IR" sz="2800" dirty="0" smtClean="0">
                <a:cs typeface="B Nazanin" pitchFamily="2" charset="-78"/>
              </a:rPr>
              <a:t>ثبت عنوان (</a:t>
            </a:r>
            <a:r>
              <a:rPr lang="en-US" sz="2800" dirty="0" smtClean="0">
                <a:cs typeface="B Nazanin" pitchFamily="2" charset="-78"/>
              </a:rPr>
              <a:t>Title</a:t>
            </a:r>
            <a:r>
              <a:rPr lang="fa-IR" sz="2800" dirty="0" smtClean="0">
                <a:cs typeface="B Nazanin" pitchFamily="2" charset="-78"/>
              </a:rPr>
              <a:t>)</a:t>
            </a:r>
          </a:p>
          <a:p>
            <a:pPr marL="1383030" lvl="3" indent="-514350" algn="just" rtl="1">
              <a:buFont typeface="+mj-lt"/>
              <a:buAutoNum type="romanUcPeriod"/>
            </a:pPr>
            <a:r>
              <a:rPr lang="fa-IR" sz="2800" dirty="0" smtClean="0">
                <a:cs typeface="B Nazanin" pitchFamily="2" charset="-78"/>
              </a:rPr>
              <a:t>ثبت پروتکل (</a:t>
            </a:r>
            <a:r>
              <a:rPr lang="pt-BR" sz="2800" dirty="0" smtClean="0">
                <a:cs typeface="B Nazanin" pitchFamily="2" charset="-78"/>
              </a:rPr>
              <a:t>A protocol for a Cochrane review</a:t>
            </a:r>
            <a:r>
              <a:rPr lang="fa-IR" sz="2800" dirty="0" smtClean="0">
                <a:cs typeface="B Nazanin" pitchFamily="2" charset="-78"/>
              </a:rPr>
              <a:t>)</a:t>
            </a:r>
          </a:p>
          <a:p>
            <a:pPr marL="1383030" lvl="3" indent="-514350" algn="just" rtl="1">
              <a:buFont typeface="+mj-lt"/>
              <a:buAutoNum type="romanUcPeriod"/>
            </a:pPr>
            <a:r>
              <a:rPr lang="fa-IR" sz="2800" dirty="0" smtClean="0">
                <a:cs typeface="B Nazanin" pitchFamily="2" charset="-78"/>
              </a:rPr>
              <a:t>ثبت مرور سیستماتیک (</a:t>
            </a:r>
            <a:r>
              <a:rPr lang="en-US" sz="2800" dirty="0" smtClean="0">
                <a:cs typeface="B Nazanin" pitchFamily="2" charset="-78"/>
              </a:rPr>
              <a:t>Systematic Review</a:t>
            </a:r>
            <a:r>
              <a:rPr lang="fa-IR" sz="2800" dirty="0" smtClean="0">
                <a:cs typeface="B Nazanin" pitchFamily="2" charset="-78"/>
              </a:rPr>
              <a:t>)</a:t>
            </a:r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B Nazanin" pitchFamily="2" charset="-78"/>
              </a:rPr>
              <a:t>پایگاه داده های کوکران </a:t>
            </a:r>
            <a:r>
              <a:rPr lang="en-US" sz="2800" b="1" dirty="0" smtClean="0">
                <a:cs typeface="B Nazanin" pitchFamily="2" charset="-78"/>
              </a:rPr>
              <a:t/>
            </a:r>
            <a:br>
              <a:rPr lang="en-US" sz="2800" b="1" dirty="0" smtClean="0">
                <a:cs typeface="B Nazanin" pitchFamily="2" charset="-78"/>
              </a:rPr>
            </a:br>
            <a:r>
              <a:rPr lang="fa-IR" sz="2800" b="1" dirty="0" smtClean="0">
                <a:latin typeface="Calibri" pitchFamily="34" charset="0"/>
                <a:cs typeface="B Nazanin" pitchFamily="2" charset="-78"/>
              </a:rPr>
              <a:t>چگونه یک مرور سیستماتیک را با کمک این پایگاه انجام دهیم؟ 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Nazanin" pitchFamily="2" charset="-78"/>
              </a:rPr>
              <a:t>بخش های مختلف یک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پروتکل</a:t>
            </a:r>
            <a:r>
              <a:rPr lang="fa-IR" dirty="0" smtClean="0">
                <a:cs typeface="B Nazanin" pitchFamily="2" charset="-78"/>
              </a:rPr>
              <a:t> برای یک مرور سیستماتیک </a:t>
            </a:r>
          </a:p>
          <a:p>
            <a:pPr marL="834390" lvl="1" indent="-514350" algn="just" rtl="1">
              <a:buFont typeface="+mj-lt"/>
              <a:buAutoNum type="romanUcPeriod"/>
            </a:pPr>
            <a:r>
              <a:rPr lang="fa-IR" dirty="0" smtClean="0">
                <a:cs typeface="B Nazanin" pitchFamily="2" charset="-78"/>
              </a:rPr>
              <a:t>عنوان (</a:t>
            </a:r>
            <a:r>
              <a:rPr lang="en-US" dirty="0" smtClean="0">
                <a:cs typeface="B Nazanin" pitchFamily="2" charset="-78"/>
              </a:rPr>
              <a:t>Title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marL="834390" lvl="1" indent="-514350" algn="just" rtl="1">
              <a:buFont typeface="+mj-lt"/>
              <a:buAutoNum type="romanUcPeriod"/>
            </a:pPr>
            <a:r>
              <a:rPr lang="fa-IR" dirty="0" smtClean="0">
                <a:cs typeface="B Nazanin" pitchFamily="2" charset="-78"/>
              </a:rPr>
              <a:t>اطلاعات مربوط به پروتکل (</a:t>
            </a:r>
            <a:r>
              <a:rPr lang="en-US" dirty="0" smtClean="0">
                <a:cs typeface="B Nazanin" pitchFamily="2" charset="-78"/>
              </a:rPr>
              <a:t>Protocol information</a:t>
            </a:r>
            <a:r>
              <a:rPr lang="fa-IR" dirty="0" smtClean="0">
                <a:cs typeface="B Nazanin" pitchFamily="2" charset="-78"/>
              </a:rPr>
              <a:t>)</a:t>
            </a:r>
            <a:endParaRPr lang="en-US" dirty="0" smtClean="0">
              <a:cs typeface="B Nazanin" pitchFamily="2" charset="-78"/>
            </a:endParaRPr>
          </a:p>
          <a:p>
            <a:pPr marL="1108710" lvl="2" indent="-514350" algn="just" rtl="1"/>
            <a:r>
              <a:rPr lang="fa-IR" dirty="0" smtClean="0">
                <a:cs typeface="B Nazanin" pitchFamily="2" charset="-78"/>
              </a:rPr>
              <a:t>مانند نویسندگان، مسئول مکاتبات و تاریخ</a:t>
            </a:r>
          </a:p>
          <a:p>
            <a:pPr marL="834390" lvl="1" indent="-514350" algn="just" rtl="1">
              <a:buFont typeface="+mj-lt"/>
              <a:buAutoNum type="romanUcPeriod"/>
            </a:pPr>
            <a:r>
              <a:rPr lang="fa-IR" dirty="0" smtClean="0">
                <a:cs typeface="B Nazanin" pitchFamily="2" charset="-78"/>
              </a:rPr>
              <a:t>پروتکل (</a:t>
            </a:r>
            <a:r>
              <a:rPr lang="en-US" dirty="0" smtClean="0">
                <a:cs typeface="B Nazanin" pitchFamily="2" charset="-78"/>
              </a:rPr>
              <a:t>The protocol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marL="1108710" lvl="2" indent="-514350" algn="just" rtl="1"/>
            <a:r>
              <a:rPr lang="fa-IR" dirty="0" smtClean="0">
                <a:cs typeface="B Nazanin" pitchFamily="2" charset="-78"/>
              </a:rPr>
              <a:t>زمینه، اهداف، روش ها، منابع، تصاویر و جداول </a:t>
            </a:r>
          </a:p>
          <a:p>
            <a:pPr marL="834390" lvl="1" indent="-514350" algn="just" rtl="1">
              <a:buFont typeface="+mj-lt"/>
              <a:buAutoNum type="romanUcPeriod"/>
            </a:pPr>
            <a:r>
              <a:rPr lang="fa-IR" dirty="0" smtClean="0">
                <a:cs typeface="B Nazanin" pitchFamily="2" charset="-78"/>
              </a:rPr>
              <a:t>اطلاعات تکمیلی (</a:t>
            </a:r>
            <a:r>
              <a:rPr lang="en-US" dirty="0" smtClean="0">
                <a:cs typeface="B Nazanin" pitchFamily="2" charset="-78"/>
              </a:rPr>
              <a:t>Supplementary information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marL="1108710" lvl="2" indent="-514350" algn="just" rtl="1"/>
            <a:r>
              <a:rPr lang="fa-IR" dirty="0" smtClean="0">
                <a:cs typeface="B Nazanin" pitchFamily="2" charset="-78"/>
              </a:rPr>
              <a:t>مانند فایل های ضمیمه </a:t>
            </a:r>
          </a:p>
          <a:p>
            <a:pPr marL="834390" lvl="1" indent="-514350" algn="just" rtl="1">
              <a:buFont typeface="+mj-lt"/>
              <a:buAutoNum type="romanUcPeriod"/>
            </a:pPr>
            <a:r>
              <a:rPr lang="fa-IR" dirty="0" smtClean="0">
                <a:cs typeface="B Nazanin" pitchFamily="2" charset="-78"/>
              </a:rPr>
              <a:t>توضیحات (</a:t>
            </a:r>
            <a:r>
              <a:rPr lang="en-US" dirty="0" smtClean="0">
                <a:cs typeface="B Nazanin" pitchFamily="2" charset="-78"/>
              </a:rPr>
              <a:t>About the article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marL="1108710" lvl="2" indent="-514350" algn="just" rtl="1"/>
            <a:r>
              <a:rPr lang="fa-IR" dirty="0" smtClean="0">
                <a:cs typeface="B Nazanin" pitchFamily="2" charset="-78"/>
              </a:rPr>
              <a:t>مانند منابع مالی پروژه و نوع همکاری نویسندگان مقاله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B Nazanin" pitchFamily="2" charset="-78"/>
              </a:rPr>
              <a:t>پایگاه داده های کوکران </a:t>
            </a:r>
            <a:r>
              <a:rPr lang="en-US" sz="2800" b="1" dirty="0" smtClean="0">
                <a:cs typeface="B Nazanin" pitchFamily="2" charset="-78"/>
              </a:rPr>
              <a:t/>
            </a:r>
            <a:br>
              <a:rPr lang="en-US" sz="2800" b="1" dirty="0" smtClean="0">
                <a:cs typeface="B Nazanin" pitchFamily="2" charset="-78"/>
              </a:rPr>
            </a:br>
            <a:r>
              <a:rPr lang="fa-IR" sz="2800" b="1" dirty="0" smtClean="0">
                <a:latin typeface="Calibri" pitchFamily="34" charset="0"/>
                <a:cs typeface="B Nazanin" pitchFamily="2" charset="-78"/>
              </a:rPr>
              <a:t>چگونه یک مرور سیستماتیک را با کمک این پایگاه انجام دهیم؟ 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Nazanin" pitchFamily="2" charset="-78"/>
              </a:rPr>
              <a:t>مهمترین بخش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پروتکل مرور </a:t>
            </a:r>
            <a:r>
              <a:rPr lang="fa-IR" dirty="0" smtClean="0">
                <a:cs typeface="B Nazanin" pitchFamily="2" charset="-78"/>
              </a:rPr>
              <a:t>را روش ها (</a:t>
            </a:r>
            <a:r>
              <a:rPr lang="en-US" dirty="0" smtClean="0">
                <a:solidFill>
                  <a:srgbClr val="FF0000"/>
                </a:solidFill>
                <a:cs typeface="B Nazanin" pitchFamily="2" charset="-78"/>
              </a:rPr>
              <a:t>Methods</a:t>
            </a:r>
            <a:r>
              <a:rPr lang="fa-IR" dirty="0" smtClean="0">
                <a:cs typeface="B Nazanin" pitchFamily="2" charset="-78"/>
              </a:rPr>
              <a:t>) تشکیل می دهند و این بخش باید شامل موارد زیر باشد</a:t>
            </a:r>
          </a:p>
          <a:p>
            <a:pPr algn="just" rtl="1">
              <a:buNone/>
            </a:pPr>
            <a:endParaRPr lang="fa-IR" sz="3200" dirty="0" smtClean="0">
              <a:cs typeface="B Nazanin" pitchFamily="2" charset="-78"/>
            </a:endParaRPr>
          </a:p>
          <a:p>
            <a:pPr marL="1108710" lvl="2" indent="-514350" algn="just" rtl="1">
              <a:buFont typeface="+mj-lt"/>
              <a:buAutoNum type="romanUcPeriod"/>
            </a:pPr>
            <a:r>
              <a:rPr lang="fa-IR" sz="2800" b="1" dirty="0" smtClean="0">
                <a:cs typeface="B Nazanin" pitchFamily="2" charset="-78"/>
              </a:rPr>
              <a:t>معیار های انتخاب مطالعات برای این مرور </a:t>
            </a:r>
          </a:p>
          <a:p>
            <a:pPr lvl="8" algn="just" rtl="1"/>
            <a:r>
              <a:rPr lang="fa-IR" sz="2400" dirty="0" smtClean="0">
                <a:cs typeface="B Nazanin" pitchFamily="2" charset="-78"/>
              </a:rPr>
              <a:t>نوع مطالعات</a:t>
            </a:r>
          </a:p>
          <a:p>
            <a:pPr lvl="8" algn="just" rtl="1"/>
            <a:r>
              <a:rPr lang="fa-IR" sz="2400" dirty="0" smtClean="0">
                <a:cs typeface="B Nazanin" pitchFamily="2" charset="-78"/>
              </a:rPr>
              <a:t>شرکت کنندگان در مطالعه </a:t>
            </a:r>
          </a:p>
          <a:p>
            <a:pPr lvl="8" algn="just" rtl="1"/>
            <a:r>
              <a:rPr lang="fa-IR" sz="2400" dirty="0" smtClean="0">
                <a:cs typeface="B Nazanin" pitchFamily="2" charset="-78"/>
              </a:rPr>
              <a:t>نوع مداخلات انجام شده </a:t>
            </a:r>
          </a:p>
          <a:p>
            <a:pPr lvl="8" algn="just" rtl="1"/>
            <a:r>
              <a:rPr lang="fa-IR" sz="2400" dirty="0" smtClean="0">
                <a:cs typeface="B Nazanin" pitchFamily="2" charset="-78"/>
              </a:rPr>
              <a:t>نحوه سنجش پیامد های مداخله </a:t>
            </a:r>
          </a:p>
          <a:p>
            <a:pPr marL="1108710" lvl="2" indent="-514350" algn="just" rtl="1">
              <a:buFont typeface="+mj-lt"/>
              <a:buAutoNum type="romanUcPeriod"/>
            </a:pPr>
            <a:r>
              <a:rPr lang="fa-IR" sz="2800" b="1" dirty="0" smtClean="0">
                <a:cs typeface="B Nazanin" pitchFamily="2" charset="-78"/>
              </a:rPr>
              <a:t>روش های جستجو برای یافتن مطالعات</a:t>
            </a:r>
          </a:p>
          <a:p>
            <a:pPr marL="1108710" lvl="2" indent="-514350" algn="just" rtl="1">
              <a:buFont typeface="+mj-lt"/>
              <a:buAutoNum type="romanUcPeriod"/>
            </a:pPr>
            <a:r>
              <a:rPr lang="fa-IR" sz="2800" b="1" dirty="0" smtClean="0">
                <a:cs typeface="B Nazanin" pitchFamily="2" charset="-78"/>
              </a:rPr>
              <a:t>روش های جمع آوری اطلاعات و تجزیه و تحلیل آنها</a:t>
            </a:r>
          </a:p>
          <a:p>
            <a:pPr lvl="2" algn="just" rtl="1"/>
            <a:endParaRPr lang="fa-IR" dirty="0" smtClean="0">
              <a:cs typeface="B Nazanin" pitchFamily="2" charset="-78"/>
            </a:endParaRPr>
          </a:p>
          <a:p>
            <a:pPr lvl="2" algn="just" rtl="1"/>
            <a:endParaRPr lang="fa-IR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B Nazanin" pitchFamily="2" charset="-78"/>
              </a:rPr>
              <a:t>پایگاه داده های کوکران </a:t>
            </a:r>
            <a:r>
              <a:rPr lang="en-US" sz="2800" b="1" dirty="0" smtClean="0">
                <a:cs typeface="B Nazanin" pitchFamily="2" charset="-78"/>
              </a:rPr>
              <a:t/>
            </a:r>
            <a:br>
              <a:rPr lang="en-US" sz="2800" b="1" dirty="0" smtClean="0">
                <a:cs typeface="B Nazanin" pitchFamily="2" charset="-78"/>
              </a:rPr>
            </a:br>
            <a:r>
              <a:rPr lang="fa-IR" sz="2800" b="1" dirty="0" smtClean="0">
                <a:latin typeface="Calibri" pitchFamily="34" charset="0"/>
                <a:cs typeface="B Nazanin" pitchFamily="2" charset="-78"/>
              </a:rPr>
              <a:t>چگونه یک مرور سیستماتیک را با کمک این پایگاه انجام دهیم؟ 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COCHRANE METHODS</a:t>
            </a:r>
            <a:endParaRPr lang="en-US" dirty="0" smtClean="0"/>
          </a:p>
          <a:p>
            <a:pPr lvl="3"/>
            <a:r>
              <a:rPr lang="en-US" b="1" dirty="0" smtClean="0"/>
              <a:t>A supplement to the </a:t>
            </a:r>
            <a:r>
              <a:rPr lang="en-US" b="1" i="1" dirty="0" smtClean="0"/>
              <a:t>Cochrane Database of Systematic Reviews</a:t>
            </a:r>
            <a:endParaRPr lang="en-US" b="1" dirty="0" smtClean="0"/>
          </a:p>
          <a:p>
            <a:pPr lvl="2" algn="just"/>
            <a:endParaRPr lang="fa-IR" dirty="0" smtClean="0">
              <a:cs typeface="B Nazanin" pitchFamily="2" charset="-78"/>
            </a:endParaRPr>
          </a:p>
        </p:txBody>
      </p:sp>
      <p:pic>
        <p:nvPicPr>
          <p:cNvPr id="6" name="Picture 5" descr="Cochrane Methods Cover 20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514600"/>
            <a:ext cx="2696753" cy="355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B Nazanin" pitchFamily="2" charset="-78"/>
              </a:rPr>
              <a:t>پایگاه داده های کوکران </a:t>
            </a:r>
            <a:r>
              <a:rPr lang="en-US" sz="2800" b="1" dirty="0" smtClean="0">
                <a:cs typeface="B Nazanin" pitchFamily="2" charset="-78"/>
              </a:rPr>
              <a:t/>
            </a:r>
            <a:br>
              <a:rPr lang="en-US" sz="2800" b="1" dirty="0" smtClean="0">
                <a:cs typeface="B Nazanin" pitchFamily="2" charset="-78"/>
              </a:rPr>
            </a:br>
            <a:r>
              <a:rPr lang="fa-IR" sz="2800" b="1" dirty="0" smtClean="0">
                <a:latin typeface="Calibri" pitchFamily="34" charset="0"/>
                <a:cs typeface="B Nazanin" pitchFamily="2" charset="-78"/>
              </a:rPr>
              <a:t>چگونه یک مرور سیستماتیک را با کمک این پایگاه انجام دهیم؟ 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 descr="Cochrane Methods Cover 20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828800"/>
            <a:ext cx="1524000" cy="2008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524000"/>
            <a:ext cx="5029200" cy="428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2667000" y="24384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B Nazanin" pitchFamily="2" charset="-78"/>
              </a:rPr>
              <a:t>پایگاه داده های کوکران </a:t>
            </a:r>
            <a:r>
              <a:rPr lang="en-US" sz="2800" b="1" dirty="0" smtClean="0">
                <a:cs typeface="B Nazanin" pitchFamily="2" charset="-78"/>
              </a:rPr>
              <a:t/>
            </a:r>
            <a:br>
              <a:rPr lang="en-US" sz="2800" b="1" dirty="0" smtClean="0">
                <a:cs typeface="B Nazanin" pitchFamily="2" charset="-78"/>
              </a:rPr>
            </a:br>
            <a:r>
              <a:rPr lang="fa-IR" sz="2800" b="1" dirty="0" smtClean="0">
                <a:latin typeface="Calibri" pitchFamily="34" charset="0"/>
                <a:cs typeface="B Nazanin" pitchFamily="2" charset="-78"/>
              </a:rPr>
              <a:t>چگونه یک مرور سیستماتیک را با کمک این پایگاه انجام دهیم؟ 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 descr="Cochrane Methods Cover 20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828800"/>
            <a:ext cx="1524000" cy="2008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2667000" y="24384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447800"/>
            <a:ext cx="465364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مقاله نویسی علمی: 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انواع مقالات علمی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219200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مقالات پژوهشی معمول (</a:t>
            </a:r>
            <a:r>
              <a:rPr lang="en-US" dirty="0" smtClean="0">
                <a:cs typeface="B Nazanin" pitchFamily="2" charset="-78"/>
              </a:rPr>
              <a:t>Original Research Articles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lvl="8" algn="r" rtl="1"/>
            <a:r>
              <a:rPr lang="fa-IR" dirty="0" smtClean="0">
                <a:cs typeface="B Nazanin" pitchFamily="2" charset="-78"/>
              </a:rPr>
              <a:t>مطالعات کامل پایه یا بالینی که معمولا“ در حدود 3000 کلمه هستند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8610600" cy="3317919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457200" y="2667000"/>
            <a:ext cx="20574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B Nazanin" pitchFamily="2" charset="-78"/>
              </a:rPr>
              <a:t>پایگاه داده های کوکران </a:t>
            </a:r>
            <a:r>
              <a:rPr lang="en-US" sz="2800" b="1" dirty="0" smtClean="0">
                <a:cs typeface="B Nazanin" pitchFamily="2" charset="-78"/>
              </a:rPr>
              <a:t/>
            </a:r>
            <a:br>
              <a:rPr lang="en-US" sz="2800" b="1" dirty="0" smtClean="0">
                <a:cs typeface="B Nazanin" pitchFamily="2" charset="-78"/>
              </a:rPr>
            </a:br>
            <a:r>
              <a:rPr lang="fa-IR" sz="2800" b="1" dirty="0" smtClean="0">
                <a:latin typeface="Calibri" pitchFamily="34" charset="0"/>
                <a:cs typeface="B Nazanin" pitchFamily="2" charset="-78"/>
              </a:rPr>
              <a:t>چگونه یک مرور سیستماتیک را با کمک این پایگاه انجام دهیم؟ 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 descr="Cochrane Methods Cover 20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828800"/>
            <a:ext cx="1524000" cy="2008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2667000" y="24384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524000"/>
            <a:ext cx="4867275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B Nazanin" pitchFamily="2" charset="-78"/>
              </a:rPr>
              <a:t>پایگاه داده های کوکران </a:t>
            </a:r>
            <a:r>
              <a:rPr lang="en-US" sz="2800" b="1" dirty="0" smtClean="0">
                <a:cs typeface="B Nazanin" pitchFamily="2" charset="-78"/>
              </a:rPr>
              <a:t/>
            </a:r>
            <a:br>
              <a:rPr lang="en-US" sz="2800" b="1" dirty="0" smtClean="0">
                <a:cs typeface="B Nazanin" pitchFamily="2" charset="-78"/>
              </a:rPr>
            </a:br>
            <a:r>
              <a:rPr lang="fa-IR" sz="2800" b="1" dirty="0" smtClean="0">
                <a:latin typeface="Calibri" pitchFamily="34" charset="0"/>
                <a:cs typeface="B Nazanin" pitchFamily="2" charset="-78"/>
              </a:rPr>
              <a:t>گروه های تخصصی با فعالیت های تخصصی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 descr="Cochrane Methods Cover 20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828800"/>
            <a:ext cx="1524000" cy="2008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2667000" y="24384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447799"/>
            <a:ext cx="2667000" cy="32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657600"/>
            <a:ext cx="3260195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B Nazanin" pitchFamily="2" charset="-78"/>
              </a:rPr>
              <a:t>پایگاه داده های کوکران </a:t>
            </a:r>
            <a:r>
              <a:rPr lang="en-US" sz="2800" b="1" dirty="0" smtClean="0">
                <a:cs typeface="B Nazanin" pitchFamily="2" charset="-78"/>
              </a:rPr>
              <a:t/>
            </a:r>
            <a:br>
              <a:rPr lang="en-US" sz="2800" b="1" dirty="0" smtClean="0">
                <a:cs typeface="B Nazanin" pitchFamily="2" charset="-78"/>
              </a:rPr>
            </a:br>
            <a:r>
              <a:rPr lang="fa-IR" sz="2800" b="1" dirty="0" smtClean="0">
                <a:latin typeface="Calibri" pitchFamily="34" charset="0"/>
                <a:cs typeface="B Nazanin" pitchFamily="2" charset="-78"/>
              </a:rPr>
              <a:t>چگونه یک مرور سیستماتیک را با کمک این پایگاه انجام دهیم؟ 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just" rtl="1"/>
            <a:r>
              <a:rPr lang="fa-IR" dirty="0" smtClean="0">
                <a:cs typeface="B Nazanin" pitchFamily="2" charset="-78"/>
              </a:rPr>
              <a:t>بخش های مختلف یک مرور سیستماتیک در </a:t>
            </a:r>
            <a:r>
              <a:rPr lang="en-US" dirty="0" smtClean="0">
                <a:cs typeface="B Nazanin" pitchFamily="2" charset="-78"/>
              </a:rPr>
              <a:t>Cochrane</a:t>
            </a:r>
          </a:p>
          <a:p>
            <a:pPr lvl="2" algn="just" rtl="1">
              <a:buNone/>
            </a:pPr>
            <a:r>
              <a:rPr lang="fa-IR" dirty="0" smtClean="0">
                <a:cs typeface="B Nazanin" pitchFamily="2" charset="-78"/>
              </a:rPr>
              <a:t>1- عنوان (</a:t>
            </a:r>
            <a:r>
              <a:rPr lang="en-US" dirty="0" smtClean="0">
                <a:cs typeface="B Nazanin" pitchFamily="2" charset="-78"/>
              </a:rPr>
              <a:t>Title</a:t>
            </a:r>
            <a:r>
              <a:rPr lang="fa-IR" dirty="0" smtClean="0">
                <a:cs typeface="B Nazanin" pitchFamily="2" charset="-78"/>
              </a:rPr>
              <a:t>)</a:t>
            </a:r>
            <a:endParaRPr lang="en-US" dirty="0" smtClean="0">
              <a:cs typeface="B Nazanin" pitchFamily="2" charset="-78"/>
            </a:endParaRPr>
          </a:p>
          <a:p>
            <a:pPr lvl="2" algn="just" rtl="1"/>
            <a:r>
              <a:rPr lang="fa-IR" dirty="0" smtClean="0">
                <a:cs typeface="B Nazanin" pitchFamily="2" charset="-78"/>
              </a:rPr>
              <a:t>اطلاعات مربوط به مرور سیستکاتیک (</a:t>
            </a:r>
            <a:r>
              <a:rPr lang="en-US" dirty="0" smtClean="0">
                <a:cs typeface="B Nazanin" pitchFamily="2" charset="-78"/>
              </a:rPr>
              <a:t>Review information</a:t>
            </a:r>
            <a:r>
              <a:rPr lang="fa-IR" dirty="0" smtClean="0">
                <a:cs typeface="B Nazanin" pitchFamily="2" charset="-78"/>
              </a:rPr>
              <a:t>)</a:t>
            </a:r>
            <a:endParaRPr lang="en-US" dirty="0" smtClean="0">
              <a:cs typeface="B Nazanin" pitchFamily="2" charset="-78"/>
            </a:endParaRPr>
          </a:p>
          <a:p>
            <a:pPr lvl="3" algn="just" rtl="1"/>
            <a:r>
              <a:rPr lang="fa-IR" dirty="0" smtClean="0">
                <a:cs typeface="B Nazanin" pitchFamily="2" charset="-78"/>
              </a:rPr>
              <a:t>مانند نام نویسندگان، مسئول مکاتبات و تاریخ</a:t>
            </a:r>
          </a:p>
          <a:p>
            <a:pPr lvl="2" algn="just" rtl="1">
              <a:buNone/>
            </a:pPr>
            <a:r>
              <a:rPr lang="fa-IR" dirty="0" smtClean="0">
                <a:cs typeface="B Nazanin" pitchFamily="2" charset="-78"/>
              </a:rPr>
              <a:t>2- چکیده </a:t>
            </a:r>
          </a:p>
          <a:p>
            <a:pPr lvl="3" algn="just" rtl="1"/>
            <a:r>
              <a:rPr lang="fa-IR" dirty="0" smtClean="0">
                <a:cs typeface="B Nazanin" pitchFamily="2" charset="-78"/>
              </a:rPr>
              <a:t>زمینه (</a:t>
            </a:r>
            <a:r>
              <a:rPr lang="en-US" dirty="0" smtClean="0">
                <a:cs typeface="B Nazanin" pitchFamily="2" charset="-78"/>
              </a:rPr>
              <a:t>Background</a:t>
            </a:r>
            <a:r>
              <a:rPr lang="fa-IR" dirty="0" smtClean="0">
                <a:cs typeface="B Nazanin" pitchFamily="2" charset="-78"/>
              </a:rPr>
              <a:t>) </a:t>
            </a:r>
            <a:endParaRPr lang="en-US" dirty="0" smtClean="0">
              <a:cs typeface="B Nazanin" pitchFamily="2" charset="-78"/>
            </a:endParaRPr>
          </a:p>
          <a:p>
            <a:pPr lvl="3" algn="just" rtl="1"/>
            <a:r>
              <a:rPr lang="fa-IR" dirty="0" smtClean="0">
                <a:cs typeface="B Nazanin" pitchFamily="2" charset="-78"/>
              </a:rPr>
              <a:t>اهداف (</a:t>
            </a:r>
            <a:r>
              <a:rPr lang="en-US" dirty="0" smtClean="0">
                <a:cs typeface="B Nazanin" pitchFamily="2" charset="-78"/>
              </a:rPr>
              <a:t>Objectives</a:t>
            </a:r>
            <a:r>
              <a:rPr lang="fa-IR" dirty="0" smtClean="0">
                <a:cs typeface="B Nazanin" pitchFamily="2" charset="-78"/>
              </a:rPr>
              <a:t>)</a:t>
            </a:r>
            <a:endParaRPr lang="en-US" dirty="0" smtClean="0">
              <a:cs typeface="B Nazanin" pitchFamily="2" charset="-78"/>
            </a:endParaRPr>
          </a:p>
          <a:p>
            <a:pPr lvl="3" algn="just" rtl="1"/>
            <a:r>
              <a:rPr lang="fa-IR" dirty="0" smtClean="0">
                <a:cs typeface="B Nazanin" pitchFamily="2" charset="-78"/>
              </a:rPr>
              <a:t>راهبردهای جستجو (</a:t>
            </a:r>
            <a:r>
              <a:rPr lang="en-US" dirty="0" smtClean="0">
                <a:cs typeface="B Nazanin" pitchFamily="2" charset="-78"/>
              </a:rPr>
              <a:t>Search strategy</a:t>
            </a:r>
            <a:r>
              <a:rPr lang="fa-IR" dirty="0" smtClean="0">
                <a:cs typeface="B Nazanin" pitchFamily="2" charset="-78"/>
              </a:rPr>
              <a:t>)</a:t>
            </a:r>
            <a:endParaRPr lang="en-US" dirty="0" smtClean="0">
              <a:cs typeface="B Nazanin" pitchFamily="2" charset="-78"/>
            </a:endParaRPr>
          </a:p>
          <a:p>
            <a:pPr lvl="3" algn="just" rtl="1"/>
            <a:r>
              <a:rPr lang="fa-IR" dirty="0" smtClean="0">
                <a:cs typeface="B Nazanin" pitchFamily="2" charset="-78"/>
              </a:rPr>
              <a:t>جمع آوری داده ها و تجزیه و تحلیل (</a:t>
            </a:r>
            <a:r>
              <a:rPr lang="en-US" dirty="0" smtClean="0">
                <a:cs typeface="B Nazanin" pitchFamily="2" charset="-78"/>
              </a:rPr>
              <a:t>Data collection and analysis </a:t>
            </a:r>
            <a:r>
              <a:rPr lang="fa-IR" dirty="0" smtClean="0">
                <a:cs typeface="B Nazanin" pitchFamily="2" charset="-78"/>
              </a:rPr>
              <a:t>)</a:t>
            </a:r>
            <a:endParaRPr lang="en-US" dirty="0" smtClean="0">
              <a:cs typeface="B Nazanin" pitchFamily="2" charset="-78"/>
            </a:endParaRPr>
          </a:p>
          <a:p>
            <a:pPr lvl="3" algn="just" rtl="1"/>
            <a:r>
              <a:rPr lang="fa-IR" dirty="0" smtClean="0">
                <a:cs typeface="B Nazanin" pitchFamily="2" charset="-78"/>
              </a:rPr>
              <a:t>یافته ها (</a:t>
            </a:r>
            <a:r>
              <a:rPr lang="en-US" dirty="0" smtClean="0">
                <a:cs typeface="B Nazanin" pitchFamily="2" charset="-78"/>
              </a:rPr>
              <a:t>Results</a:t>
            </a:r>
            <a:r>
              <a:rPr lang="fa-IR" dirty="0" smtClean="0">
                <a:cs typeface="B Nazanin" pitchFamily="2" charset="-78"/>
              </a:rPr>
              <a:t>)</a:t>
            </a:r>
            <a:endParaRPr lang="en-US" dirty="0" smtClean="0">
              <a:cs typeface="B Nazanin" pitchFamily="2" charset="-78"/>
            </a:endParaRPr>
          </a:p>
          <a:p>
            <a:pPr lvl="3" algn="just" rtl="1"/>
            <a:r>
              <a:rPr lang="fa-IR" dirty="0" smtClean="0">
                <a:cs typeface="B Nazanin" pitchFamily="2" charset="-78"/>
              </a:rPr>
              <a:t>نتیجه گیری مؤلفان (</a:t>
            </a:r>
            <a:r>
              <a:rPr lang="en-US" dirty="0" smtClean="0">
                <a:cs typeface="B Nazanin" pitchFamily="2" charset="-78"/>
              </a:rPr>
              <a:t>Authors’ conclusions</a:t>
            </a:r>
            <a:r>
              <a:rPr lang="fa-IR" dirty="0" smtClean="0">
                <a:cs typeface="B Nazanin" pitchFamily="2" charset="-78"/>
              </a:rPr>
              <a:t>)</a:t>
            </a:r>
            <a:endParaRPr lang="en-US" dirty="0" smtClean="0">
              <a:cs typeface="B Nazanin" pitchFamily="2" charset="-78"/>
            </a:endParaRPr>
          </a:p>
          <a:p>
            <a:pPr lvl="3" algn="just" rtl="1">
              <a:buNone/>
            </a:pPr>
            <a:endParaRPr lang="en-US" dirty="0" smtClean="0">
              <a:cs typeface="B Nazanin" pitchFamily="2" charset="-78"/>
            </a:endParaRPr>
          </a:p>
          <a:p>
            <a:pPr lvl="3" algn="just" rtl="1"/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B Nazanin" pitchFamily="2" charset="-78"/>
              </a:rPr>
              <a:t>پایگاه داده های کوکران </a:t>
            </a:r>
            <a:r>
              <a:rPr lang="en-US" sz="2800" b="1" dirty="0" smtClean="0">
                <a:cs typeface="B Nazanin" pitchFamily="2" charset="-78"/>
              </a:rPr>
              <a:t/>
            </a:r>
            <a:br>
              <a:rPr lang="en-US" sz="2800" b="1" dirty="0" smtClean="0">
                <a:cs typeface="B Nazanin" pitchFamily="2" charset="-78"/>
              </a:rPr>
            </a:br>
            <a:r>
              <a:rPr lang="fa-IR" sz="2800" b="1" dirty="0" smtClean="0">
                <a:latin typeface="Calibri" pitchFamily="34" charset="0"/>
                <a:cs typeface="B Nazanin" pitchFamily="2" charset="-78"/>
              </a:rPr>
              <a:t>چگونه یک مرور سیستماتیک را با کمک این پایگاه انجام دهیم؟ 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just" rtl="1"/>
            <a:r>
              <a:rPr lang="fa-IR" dirty="0" smtClean="0">
                <a:cs typeface="B Nazanin" pitchFamily="2" charset="-78"/>
              </a:rPr>
              <a:t>بخش های مختلف یک مرور سیستماتیک در </a:t>
            </a:r>
            <a:r>
              <a:rPr lang="en-US" dirty="0" smtClean="0">
                <a:cs typeface="B Nazanin" pitchFamily="2" charset="-78"/>
              </a:rPr>
              <a:t>Cochrane</a:t>
            </a:r>
          </a:p>
          <a:p>
            <a:pPr lvl="1" algn="just" rtl="1">
              <a:buNone/>
            </a:pPr>
            <a:endParaRPr lang="en-US" dirty="0" smtClean="0">
              <a:cs typeface="B Nazanin" pitchFamily="2" charset="-78"/>
            </a:endParaRPr>
          </a:p>
          <a:p>
            <a:pPr lvl="3" algn="just" rtl="1">
              <a:buNone/>
            </a:pPr>
            <a:r>
              <a:rPr lang="fa-IR" dirty="0" smtClean="0">
                <a:cs typeface="B Nazanin" pitchFamily="2" charset="-78"/>
              </a:rPr>
              <a:t>3- خلاصه به زبان ساده (</a:t>
            </a:r>
            <a:r>
              <a:rPr lang="en-US" dirty="0" smtClean="0">
                <a:cs typeface="B Nazanin" pitchFamily="2" charset="-78"/>
              </a:rPr>
              <a:t>Plain language summary</a:t>
            </a:r>
            <a:r>
              <a:rPr lang="fa-IR" dirty="0" smtClean="0">
                <a:cs typeface="B Nazanin" pitchFamily="2" charset="-78"/>
              </a:rPr>
              <a:t>)</a:t>
            </a:r>
            <a:endParaRPr lang="en-US" dirty="0" smtClean="0">
              <a:cs typeface="B Nazanin" pitchFamily="2" charset="-78"/>
            </a:endParaRPr>
          </a:p>
          <a:p>
            <a:pPr lvl="8" algn="just" rtl="1"/>
            <a:r>
              <a:rPr lang="fa-IR" dirty="0" smtClean="0">
                <a:cs typeface="B Nazanin" pitchFamily="2" charset="-78"/>
              </a:rPr>
              <a:t>عنوان به زبان ساده (</a:t>
            </a:r>
            <a:r>
              <a:rPr lang="en-US" dirty="0" smtClean="0">
                <a:cs typeface="B Nazanin" pitchFamily="2" charset="-78"/>
              </a:rPr>
              <a:t>Plain language title</a:t>
            </a:r>
            <a:r>
              <a:rPr lang="fa-IR" dirty="0" smtClean="0">
                <a:cs typeface="B Nazanin" pitchFamily="2" charset="-78"/>
              </a:rPr>
              <a:t>)</a:t>
            </a:r>
            <a:endParaRPr lang="en-US" dirty="0" smtClean="0">
              <a:cs typeface="B Nazanin" pitchFamily="2" charset="-78"/>
            </a:endParaRPr>
          </a:p>
          <a:p>
            <a:pPr lvl="8" algn="just" rtl="1"/>
            <a:r>
              <a:rPr lang="fa-IR" dirty="0" smtClean="0">
                <a:cs typeface="B Nazanin" pitchFamily="2" charset="-78"/>
              </a:rPr>
              <a:t>متن خلاصه (</a:t>
            </a:r>
            <a:r>
              <a:rPr lang="en-US" dirty="0" smtClean="0">
                <a:cs typeface="B Nazanin" pitchFamily="2" charset="-78"/>
              </a:rPr>
              <a:t>Summary text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lvl="8" algn="just" rtl="1"/>
            <a:endParaRPr lang="fa-IR" dirty="0" smtClean="0">
              <a:cs typeface="B Nazanin" pitchFamily="2" charset="-78"/>
            </a:endParaRPr>
          </a:p>
          <a:p>
            <a:pPr lvl="4" algn="just" rtl="1">
              <a:buNone/>
            </a:pPr>
            <a:endParaRPr lang="en-US" dirty="0" smtClean="0">
              <a:cs typeface="B Nazanin" pitchFamily="2" charset="-78"/>
            </a:endParaRPr>
          </a:p>
          <a:p>
            <a:pPr lvl="4" algn="just" rtl="1">
              <a:buNone/>
            </a:pPr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B Nazanin" pitchFamily="2" charset="-78"/>
              </a:rPr>
              <a:t>پایگاه داده های کوکران </a:t>
            </a:r>
            <a:r>
              <a:rPr lang="en-US" sz="2800" b="1" dirty="0" smtClean="0">
                <a:cs typeface="B Nazanin" pitchFamily="2" charset="-78"/>
              </a:rPr>
              <a:t/>
            </a:r>
            <a:br>
              <a:rPr lang="en-US" sz="2800" b="1" dirty="0" smtClean="0">
                <a:cs typeface="B Nazanin" pitchFamily="2" charset="-78"/>
              </a:rPr>
            </a:br>
            <a:r>
              <a:rPr lang="fa-IR" sz="2800" b="1" dirty="0" smtClean="0">
                <a:latin typeface="Calibri" pitchFamily="34" charset="0"/>
                <a:cs typeface="B Nazanin" pitchFamily="2" charset="-78"/>
              </a:rPr>
              <a:t>چگونه یک مرور سیستماتیک را با کمک این پایگاه انجام دهیم؟ 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 algn="just" rtl="1"/>
            <a:r>
              <a:rPr lang="fa-IR" dirty="0" smtClean="0">
                <a:cs typeface="B Nazanin" pitchFamily="2" charset="-78"/>
              </a:rPr>
              <a:t>بخش های مختلف یک مرور سیستماتیک در </a:t>
            </a:r>
            <a:r>
              <a:rPr lang="en-US" dirty="0" smtClean="0">
                <a:cs typeface="B Nazanin" pitchFamily="2" charset="-78"/>
              </a:rPr>
              <a:t>Cochrane</a:t>
            </a:r>
          </a:p>
          <a:p>
            <a:pPr lvl="1" algn="just" rtl="1">
              <a:buNone/>
            </a:pPr>
            <a:endParaRPr lang="en-US" dirty="0" smtClean="0">
              <a:cs typeface="B Nazanin" pitchFamily="2" charset="-78"/>
            </a:endParaRPr>
          </a:p>
          <a:p>
            <a:pPr lvl="3" algn="just" rtl="1">
              <a:buNone/>
            </a:pPr>
            <a:r>
              <a:rPr lang="fa-IR" dirty="0" smtClean="0">
                <a:cs typeface="B Nazanin" pitchFamily="2" charset="-78"/>
              </a:rPr>
              <a:t>4- متن مقاله (</a:t>
            </a:r>
            <a:r>
              <a:rPr lang="en-US" dirty="0" smtClean="0">
                <a:cs typeface="B Nazanin" pitchFamily="2" charset="-78"/>
              </a:rPr>
              <a:t>The Review</a:t>
            </a:r>
            <a:r>
              <a:rPr lang="fa-IR" dirty="0" smtClean="0">
                <a:cs typeface="B Nazanin" pitchFamily="2" charset="-78"/>
              </a:rPr>
              <a:t>)</a:t>
            </a:r>
            <a:r>
              <a:rPr lang="en-US" dirty="0" smtClean="0">
                <a:cs typeface="B Nazanin" pitchFamily="2" charset="-78"/>
              </a:rPr>
              <a:t> </a:t>
            </a:r>
            <a:endParaRPr lang="fa-IR" dirty="0" smtClean="0">
              <a:cs typeface="B Nazanin" pitchFamily="2" charset="-78"/>
            </a:endParaRPr>
          </a:p>
          <a:p>
            <a:pPr lvl="8" algn="just" rtl="1"/>
            <a:r>
              <a:rPr lang="fa-IR" sz="2400" dirty="0" smtClean="0">
                <a:cs typeface="B Nazanin" pitchFamily="2" charset="-78"/>
              </a:rPr>
              <a:t>زمینه </a:t>
            </a:r>
          </a:p>
          <a:p>
            <a:pPr lvl="8" algn="just" rtl="1"/>
            <a:r>
              <a:rPr lang="fa-IR" sz="2400" dirty="0" smtClean="0">
                <a:cs typeface="B Nazanin" pitchFamily="2" charset="-78"/>
              </a:rPr>
              <a:t>اهداف </a:t>
            </a:r>
          </a:p>
          <a:p>
            <a:pPr lvl="8" algn="just" rtl="1"/>
            <a:r>
              <a:rPr lang="fa-IR" sz="2400" dirty="0" smtClean="0">
                <a:cs typeface="B Nazanin" pitchFamily="2" charset="-78"/>
              </a:rPr>
              <a:t>روش ها </a:t>
            </a:r>
          </a:p>
          <a:p>
            <a:pPr lvl="8" algn="just" rtl="1"/>
            <a:r>
              <a:rPr lang="fa-IR" sz="2400" dirty="0" smtClean="0">
                <a:cs typeface="B Nazanin" pitchFamily="2" charset="-78"/>
              </a:rPr>
              <a:t>نتایج </a:t>
            </a:r>
          </a:p>
          <a:p>
            <a:pPr lvl="8" algn="just" rtl="1"/>
            <a:r>
              <a:rPr lang="fa-IR" sz="2400" dirty="0" smtClean="0">
                <a:cs typeface="B Nazanin" pitchFamily="2" charset="-78"/>
              </a:rPr>
              <a:t>بحث </a:t>
            </a:r>
          </a:p>
          <a:p>
            <a:pPr lvl="8" algn="just" rtl="1"/>
            <a:r>
              <a:rPr lang="fa-IR" sz="2400" dirty="0" smtClean="0">
                <a:cs typeface="B Nazanin" pitchFamily="2" charset="-78"/>
              </a:rPr>
              <a:t>تقدیر و تشکر </a:t>
            </a:r>
          </a:p>
          <a:p>
            <a:pPr lvl="8" algn="just" rtl="1"/>
            <a:r>
              <a:rPr lang="fa-IR" sz="2400" dirty="0" smtClean="0">
                <a:cs typeface="B Nazanin" pitchFamily="2" charset="-78"/>
              </a:rPr>
              <a:t>منابع </a:t>
            </a:r>
          </a:p>
          <a:p>
            <a:pPr lvl="8" algn="just" rtl="1"/>
            <a:r>
              <a:rPr lang="fa-IR" sz="2400" dirty="0" smtClean="0">
                <a:cs typeface="B Nazanin" pitchFamily="2" charset="-78"/>
              </a:rPr>
              <a:t>اشکال و جداول </a:t>
            </a:r>
          </a:p>
          <a:p>
            <a:pPr lvl="8" algn="just" rtl="1"/>
            <a:r>
              <a:rPr lang="fa-IR" sz="2400" dirty="0" smtClean="0">
                <a:cs typeface="B Nazanin" pitchFamily="2" charset="-78"/>
              </a:rPr>
              <a:t>اطلاعات تکمیلی </a:t>
            </a:r>
          </a:p>
          <a:p>
            <a:pPr lvl="8" algn="just" rtl="1"/>
            <a:r>
              <a:rPr lang="fa-IR" sz="2400" dirty="0" smtClean="0">
                <a:cs typeface="B Nazanin" pitchFamily="2" charset="-78"/>
              </a:rPr>
              <a:t>توضیحات درباره مقاله </a:t>
            </a:r>
            <a:r>
              <a:rPr lang="fa-IR" dirty="0" smtClean="0">
                <a:cs typeface="B Nazanin" pitchFamily="2" charset="-78"/>
              </a:rPr>
              <a:t>	</a:t>
            </a:r>
          </a:p>
          <a:p>
            <a:pPr lvl="8" algn="just" rtl="1"/>
            <a:endParaRPr lang="fa-IR" dirty="0" smtClean="0">
              <a:cs typeface="B Nazanin" pitchFamily="2" charset="-78"/>
            </a:endParaRPr>
          </a:p>
          <a:p>
            <a:pPr lvl="4" algn="just" rtl="1">
              <a:buNone/>
            </a:pPr>
            <a:endParaRPr lang="en-US" dirty="0" smtClean="0">
              <a:cs typeface="B Nazanin" pitchFamily="2" charset="-78"/>
            </a:endParaRPr>
          </a:p>
          <a:p>
            <a:pPr lvl="4" algn="just" rtl="1">
              <a:buNone/>
            </a:pPr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B Nazanin" pitchFamily="2" charset="-78"/>
              </a:rPr>
              <a:t>پایگاه داده های کوکران </a:t>
            </a:r>
            <a:r>
              <a:rPr lang="en-US" sz="2800" b="1" dirty="0" smtClean="0">
                <a:cs typeface="B Nazanin" pitchFamily="2" charset="-78"/>
              </a:rPr>
              <a:t/>
            </a:r>
            <a:br>
              <a:rPr lang="en-US" sz="2800" b="1" dirty="0" smtClean="0">
                <a:cs typeface="B Nazanin" pitchFamily="2" charset="-78"/>
              </a:rPr>
            </a:br>
            <a:r>
              <a:rPr lang="fa-IR" sz="2800" b="1" dirty="0" smtClean="0">
                <a:latin typeface="Calibri" pitchFamily="34" charset="0"/>
                <a:cs typeface="B Nazanin" pitchFamily="2" charset="-78"/>
              </a:rPr>
              <a:t>چگونه یک مرور سیستماتیک را با کمک این پایگاه انجام دهیم؟ 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1" algn="just" rtl="1"/>
            <a:r>
              <a:rPr lang="fa-IR" dirty="0" smtClean="0">
                <a:cs typeface="B Nazanin" pitchFamily="2" charset="-78"/>
              </a:rPr>
              <a:t>نکات مهم</a:t>
            </a:r>
          </a:p>
          <a:p>
            <a:pPr lvl="4" algn="just" rtl="1"/>
            <a:r>
              <a:rPr lang="fa-IR" dirty="0" smtClean="0">
                <a:cs typeface="B Nazanin" pitchFamily="2" charset="-78"/>
              </a:rPr>
              <a:t>این مقالات بایستی شامل پیامد های بالینی باشند که برای افراد تصمیم گیرنده در حیطه سلامت اهمیت دارد</a:t>
            </a:r>
          </a:p>
          <a:p>
            <a:pPr lvl="4" algn="just" rtl="1"/>
            <a:r>
              <a:rPr lang="fa-IR" dirty="0" smtClean="0">
                <a:cs typeface="B Nazanin" pitchFamily="2" charset="-78"/>
              </a:rPr>
              <a:t>نویسندگان مقاله باید توضیح دهند چگونه به اثرات مثبت یا منفی یک دارو یا روش پی برده اند</a:t>
            </a:r>
          </a:p>
          <a:p>
            <a:pPr lvl="4" algn="just" rtl="1"/>
            <a:r>
              <a:rPr lang="fa-IR" dirty="0" smtClean="0">
                <a:cs typeface="B Nazanin" pitchFamily="2" charset="-78"/>
              </a:rPr>
              <a:t>مطالعاتی که تحت بررسی قرار می گیرند بایستی با دقت انتخاب گردد بطوریکه بیشترین شباهت را در روش های بکار رفته، داشته باشند و با جزئیات کافی شرح داده شوند</a:t>
            </a:r>
          </a:p>
          <a:p>
            <a:pPr lvl="4" algn="just" rtl="1"/>
            <a:r>
              <a:rPr lang="fa-IR" dirty="0" smtClean="0">
                <a:cs typeface="B Nazanin" pitchFamily="2" charset="-78"/>
              </a:rPr>
              <a:t>در صورتیکه شواهدی برای اثرگذاری یک دارو یا روش پیدا نشده است باید اعلام گردد تا به خواننده القاء نشود که شواهدی برای بی اثر بودن دارو یا روش وجود دارد</a:t>
            </a:r>
          </a:p>
          <a:p>
            <a:pPr lvl="4" algn="just" rtl="1"/>
            <a:endParaRPr lang="fa-IR" dirty="0" smtClean="0">
              <a:cs typeface="B Nazanin" pitchFamily="2" charset="-78"/>
            </a:endParaRPr>
          </a:p>
          <a:p>
            <a:pPr algn="ctr">
              <a:buNone/>
            </a:pPr>
            <a:r>
              <a:rPr lang="en-US" sz="2800" b="1" dirty="0" smtClean="0">
                <a:latin typeface="Calibri" pitchFamily="34" charset="0"/>
              </a:rPr>
              <a:t>No</a:t>
            </a:r>
            <a:r>
              <a:rPr lang="fa-IR" sz="2800" b="1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evidence of effect </a:t>
            </a:r>
            <a:endParaRPr lang="fa-IR" sz="2800" b="1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en-US" sz="2800" dirty="0" smtClean="0">
                <a:latin typeface="Calibri" pitchFamily="34" charset="0"/>
              </a:rPr>
              <a:t>should not be confused with</a:t>
            </a:r>
            <a:r>
              <a:rPr lang="fa-IR" sz="2800" dirty="0" smtClean="0">
                <a:latin typeface="Calibri" pitchFamily="34" charset="0"/>
              </a:rPr>
              <a:t> </a:t>
            </a:r>
          </a:p>
          <a:p>
            <a:pPr algn="ctr">
              <a:buNone/>
            </a:pPr>
            <a:r>
              <a:rPr lang="en-US" sz="2800" b="1" dirty="0" smtClean="0">
                <a:latin typeface="Calibri" pitchFamily="34" charset="0"/>
              </a:rPr>
              <a:t>evidence of no effect</a:t>
            </a:r>
            <a:endParaRPr lang="fa-IR" b="1" dirty="0" smtClean="0">
              <a:latin typeface="Calibri" pitchFamily="34" charset="0"/>
              <a:cs typeface="B Nazanin" pitchFamily="2" charset="-78"/>
            </a:endParaRPr>
          </a:p>
          <a:p>
            <a:pPr lvl="4" algn="just" rtl="1">
              <a:buNone/>
            </a:pPr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نمونه ای از جستجو در کتابخانه کوکران</a:t>
            </a:r>
            <a:br>
              <a:rPr lang="fa-IR" b="1" dirty="0" smtClean="0">
                <a:cs typeface="B Nazanin" pitchFamily="2" charset="-78"/>
              </a:rPr>
            </a:br>
            <a:r>
              <a:rPr lang="en-US" b="1" dirty="0" smtClean="0">
                <a:cs typeface="B Nazanin" pitchFamily="2" charset="-78"/>
              </a:rPr>
              <a:t>PMDR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69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نمونه ای از جستجو در کتابخانه کوکران</a:t>
            </a:r>
            <a:r>
              <a:rPr lang="en-US" b="1" dirty="0" smtClean="0">
                <a:cs typeface="B Nazanin" pitchFamily="2" charset="-78"/>
              </a:rPr>
              <a:t/>
            </a:r>
            <a:br>
              <a:rPr lang="en-US" b="1" dirty="0" smtClean="0">
                <a:cs typeface="B Nazanin" pitchFamily="2" charset="-78"/>
              </a:rPr>
            </a:br>
            <a:r>
              <a:rPr lang="en-US" b="1" dirty="0" smtClean="0">
                <a:cs typeface="B Nazanin" pitchFamily="2" charset="-78"/>
              </a:rPr>
              <a:t>Cochrane Library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نمونه ای از جستجو در کتابخانه کوکران</a:t>
            </a:r>
            <a:r>
              <a:rPr lang="en-US" b="1" dirty="0" smtClean="0">
                <a:cs typeface="B Nazanin" pitchFamily="2" charset="-78"/>
              </a:rPr>
              <a:t/>
            </a:r>
            <a:br>
              <a:rPr lang="en-US" b="1" dirty="0" smtClean="0">
                <a:cs typeface="B Nazanin" pitchFamily="2" charset="-78"/>
              </a:rPr>
            </a:br>
            <a:r>
              <a:rPr lang="en-US" b="1" dirty="0" smtClean="0">
                <a:cs typeface="B Nazanin" pitchFamily="2" charset="-78"/>
              </a:rPr>
              <a:t>Associate Publisher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90674"/>
            <a:ext cx="7467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دسته بندی مقالات برای مرور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alibri" pitchFamily="34" charset="0"/>
              </a:rPr>
              <a:t>Included Studies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447800"/>
            <a:ext cx="4724400" cy="492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مقاله نویسی علمی: 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انواع مقالات علمی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71600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نامه به سردبیر (</a:t>
            </a:r>
            <a:r>
              <a:rPr lang="en-US" dirty="0" smtClean="0">
                <a:cs typeface="B Nazanin" pitchFamily="2" charset="-78"/>
              </a:rPr>
              <a:t>Letter to Editor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lvl="8" algn="r" rtl="1"/>
            <a:r>
              <a:rPr lang="fa-IR" dirty="0" smtClean="0">
                <a:cs typeface="B Nazanin" pitchFamily="2" charset="-78"/>
              </a:rPr>
              <a:t>به منظور گزارش خلاصه مطالعات کوتاه مدت و یا پاسخ به مقاله ای که اخیرا“ منتشر شده است 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8153400" cy="349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81000" y="4267200"/>
            <a:ext cx="1295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دسته بندی مقالات برای مرور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alibri" pitchFamily="34" charset="0"/>
              </a:rPr>
              <a:t>Excluded Studies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95400"/>
            <a:ext cx="52006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دسته بندی مقالات برای مرور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alibri" pitchFamily="34" charset="0"/>
              </a:rPr>
              <a:t>Excluded Studies (2)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73152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743200" y="5486400"/>
            <a:ext cx="2590800" cy="228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43200" y="3352800"/>
            <a:ext cx="5562600" cy="304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1800" dirty="0" smtClean="0"/>
              <a:t>مقایسه </a:t>
            </a:r>
            <a:br>
              <a:rPr lang="fa-IR" sz="1800" dirty="0" smtClean="0"/>
            </a:br>
            <a:r>
              <a:rPr lang="fa-IR" sz="1800" dirty="0" smtClean="0"/>
              <a:t>مرور روائی </a:t>
            </a:r>
            <a:br>
              <a:rPr lang="fa-IR" sz="1800" dirty="0" smtClean="0"/>
            </a:br>
            <a:r>
              <a:rPr lang="fa-IR" sz="1800" dirty="0" smtClean="0"/>
              <a:t>مرور سیستماتیک </a:t>
            </a:r>
            <a:br>
              <a:rPr lang="fa-IR" sz="1800" dirty="0" smtClean="0"/>
            </a:br>
            <a:r>
              <a:rPr lang="fa-IR" sz="1800" dirty="0" smtClean="0"/>
              <a:t>متا آنالیز 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 algn="just" rtl="1"/>
            <a:r>
              <a:rPr lang="fa-IR" dirty="0" smtClean="0">
                <a:cs typeface="B Nazanin" pitchFamily="2" charset="-78"/>
              </a:rPr>
              <a:t>همانطور که در اصول آمار زیستی داریم: </a:t>
            </a:r>
          </a:p>
          <a:p>
            <a:pPr lvl="8" algn="just" rtl="1"/>
            <a:r>
              <a:rPr lang="fa-IR" dirty="0" smtClean="0">
                <a:cs typeface="B Nazanin" pitchFamily="2" charset="-78"/>
              </a:rPr>
              <a:t>متغیر ها از نظر سطح ارزشمندی رتبه بندی می شوند </a:t>
            </a:r>
          </a:p>
          <a:p>
            <a:pPr lvl="8" algn="just" rtl="1">
              <a:buNone/>
            </a:pPr>
            <a:r>
              <a:rPr lang="fa-IR" dirty="0" smtClean="0">
                <a:cs typeface="B Nazanin" pitchFamily="2" charset="-78"/>
              </a:rPr>
              <a:t>1- متغیر کمی </a:t>
            </a:r>
          </a:p>
          <a:p>
            <a:pPr lvl="8" algn="just" rtl="1">
              <a:buNone/>
            </a:pPr>
            <a:r>
              <a:rPr lang="fa-IR" dirty="0" smtClean="0">
                <a:cs typeface="B Nazanin" pitchFamily="2" charset="-78"/>
              </a:rPr>
              <a:t>2- متغیر رتبه ای </a:t>
            </a:r>
          </a:p>
          <a:p>
            <a:pPr lvl="8" algn="just" rtl="1">
              <a:buNone/>
            </a:pPr>
            <a:r>
              <a:rPr lang="fa-IR" dirty="0" smtClean="0">
                <a:cs typeface="B Nazanin" pitchFamily="2" charset="-78"/>
              </a:rPr>
              <a:t>3- متغیر کیفی </a:t>
            </a:r>
          </a:p>
          <a:p>
            <a:pPr lvl="1" algn="just" rtl="1"/>
            <a:r>
              <a:rPr lang="fa-IR" dirty="0" smtClean="0">
                <a:cs typeface="B Nazanin" pitchFamily="2" charset="-78"/>
              </a:rPr>
              <a:t>مطالعات مروری نیز از نظر </a:t>
            </a:r>
            <a:r>
              <a:rPr lang="en-US" dirty="0" smtClean="0">
                <a:cs typeface="B Nazanin" pitchFamily="2" charset="-78"/>
              </a:rPr>
              <a:t>Reliability</a:t>
            </a:r>
            <a:r>
              <a:rPr lang="fa-IR" dirty="0" smtClean="0">
                <a:cs typeface="B Nazanin" pitchFamily="2" charset="-78"/>
              </a:rPr>
              <a:t> در سه سطح قرار می گیرند:</a:t>
            </a:r>
          </a:p>
          <a:p>
            <a:pPr lvl="8" algn="just" rtl="1">
              <a:buNone/>
            </a:pPr>
            <a:r>
              <a:rPr lang="fa-IR" dirty="0" smtClean="0">
                <a:cs typeface="B Nazanin" pitchFamily="2" charset="-78"/>
              </a:rPr>
              <a:t>1- متا آنالیز </a:t>
            </a:r>
          </a:p>
          <a:p>
            <a:pPr lvl="8" algn="just" rtl="1">
              <a:buNone/>
            </a:pPr>
            <a:r>
              <a:rPr lang="fa-IR" dirty="0" smtClean="0">
                <a:cs typeface="B Nazanin" pitchFamily="2" charset="-78"/>
              </a:rPr>
              <a:t>2- مرور سیستماتیک </a:t>
            </a:r>
          </a:p>
          <a:p>
            <a:pPr lvl="8" algn="just" rtl="1">
              <a:buNone/>
            </a:pPr>
            <a:r>
              <a:rPr lang="fa-IR" dirty="0" smtClean="0">
                <a:cs typeface="B Nazanin" pitchFamily="2" charset="-78"/>
              </a:rPr>
              <a:t>3- مرور روائی </a:t>
            </a:r>
          </a:p>
          <a:p>
            <a:pPr lvl="1" algn="ctr" rtl="1">
              <a:buNone/>
            </a:pPr>
            <a:endParaRPr lang="fa-IR" dirty="0" smtClean="0">
              <a:cs typeface="B Nazanin" pitchFamily="2" charset="-78"/>
            </a:endParaRPr>
          </a:p>
          <a:p>
            <a:pPr lvl="1" algn="ctr" rtl="1">
              <a:buNone/>
            </a:pPr>
            <a:r>
              <a:rPr lang="fa-IR" dirty="0" smtClean="0">
                <a:cs typeface="B Nazanin" pitchFamily="2" charset="-78"/>
              </a:rPr>
              <a:t>بهترین نوع مقالات مروری </a:t>
            </a:r>
            <a:endParaRPr lang="en-US" dirty="0" smtClean="0">
              <a:cs typeface="B Nazanin" pitchFamily="2" charset="-78"/>
            </a:endParaRPr>
          </a:p>
          <a:p>
            <a:pPr lvl="1" algn="ctr" rtl="1"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یک مرور سیستماتیک همراه با متاآنالیز </a:t>
            </a:r>
          </a:p>
          <a:p>
            <a:pPr lvl="1" algn="ctr" rtl="1">
              <a:buNone/>
            </a:pPr>
            <a:r>
              <a:rPr lang="fa-IR" dirty="0" smtClean="0">
                <a:cs typeface="B Nazanin" pitchFamily="2" charset="-78"/>
              </a:rPr>
              <a:t>می باشد </a:t>
            </a:r>
          </a:p>
          <a:p>
            <a:pPr lvl="8" algn="r" rtl="1"/>
            <a:endParaRPr lang="fa-IR" dirty="0" smtClean="0">
              <a:cs typeface="B Nazanin" pitchFamily="2" charset="-78"/>
            </a:endParaRPr>
          </a:p>
          <a:p>
            <a:pPr lvl="8" algn="just" rtl="1">
              <a:buNone/>
            </a:pP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 smtClean="0">
                <a:cs typeface="B Nazanin" pitchFamily="2" charset="-78"/>
              </a:rPr>
              <a:t>پیشنهادات</a:t>
            </a:r>
            <a:endParaRPr lang="en-US" sz="4400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sz="2400" dirty="0" smtClean="0">
                <a:cs typeface="B Nazanin" pitchFamily="2" charset="-78"/>
              </a:rPr>
              <a:t>پایان نامه هر دانشجوی کارشناسی ارشد، پزشکی عمومی و دکتری تخصصی</a:t>
            </a:r>
          </a:p>
          <a:p>
            <a:pPr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sz="2400" dirty="0" smtClean="0">
                <a:cs typeface="B Nazanin" pitchFamily="2" charset="-78"/>
              </a:rPr>
              <a:t>یک </a:t>
            </a:r>
            <a:r>
              <a:rPr lang="en-US" sz="2400" dirty="0" smtClean="0">
                <a:cs typeface="B Nazanin" pitchFamily="2" charset="-78"/>
              </a:rPr>
              <a:t>Literature Review</a:t>
            </a:r>
            <a:r>
              <a:rPr lang="fa-IR" sz="2400" dirty="0" smtClean="0">
                <a:cs typeface="B Nazanin" pitchFamily="2" charset="-78"/>
              </a:rPr>
              <a:t> اصولی و صحیح</a:t>
            </a:r>
          </a:p>
          <a:p>
            <a:pPr algn="ct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ct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sz="2400" dirty="0" smtClean="0">
                <a:cs typeface="B Nazanin" pitchFamily="2" charset="-78"/>
              </a:rPr>
              <a:t>یک مقاله مرور سیستماتیک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95800" y="2438400"/>
            <a:ext cx="685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95800" y="3733800"/>
            <a:ext cx="685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Traffic" pitchFamily="2" charset="-78"/>
              </a:rPr>
              <a:t>با تشکر از توجه شما </a:t>
            </a:r>
            <a:endParaRPr lang="en-US" sz="4400" b="1" dirty="0">
              <a:cs typeface="B Traffic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 descr="P1010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71600"/>
            <a:ext cx="6172200" cy="462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مقاله نویسی علمی: 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انواع مقالات علمی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گزارش سریع </a:t>
            </a:r>
            <a:r>
              <a:rPr lang="fa-IR" sz="2400" dirty="0" smtClean="0">
                <a:cs typeface="B Nazanin" pitchFamily="2" charset="-78"/>
              </a:rPr>
              <a:t>(</a:t>
            </a:r>
            <a:r>
              <a:rPr lang="en-US" sz="2400" dirty="0" smtClean="0">
                <a:cs typeface="B Nazanin" pitchFamily="2" charset="-78"/>
              </a:rPr>
              <a:t>Rapid Communication/Research Communication</a:t>
            </a:r>
            <a:r>
              <a:rPr lang="fa-IR" sz="2400" dirty="0" smtClean="0">
                <a:cs typeface="B Nazanin" pitchFamily="2" charset="-78"/>
              </a:rPr>
              <a:t>)</a:t>
            </a:r>
            <a:endParaRPr lang="fa-IR" dirty="0" smtClean="0">
              <a:cs typeface="B Nazanin" pitchFamily="2" charset="-78"/>
            </a:endParaRPr>
          </a:p>
          <a:p>
            <a:pPr lvl="8" algn="r" rtl="1"/>
            <a:r>
              <a:rPr lang="fa-IR" dirty="0" smtClean="0">
                <a:cs typeface="B Nazanin" pitchFamily="2" charset="-78"/>
              </a:rPr>
              <a:t>یافته های بسیار نوین که خیلی مورد علاقه محققان و پزشکان باشد و بتوان آنها را بطور خلاصه بیان نمود  </a:t>
            </a:r>
            <a:endParaRPr lang="en-US" dirty="0" smtClean="0">
              <a:cs typeface="B Nazanin" pitchFamily="2" charset="-78"/>
            </a:endParaRPr>
          </a:p>
          <a:p>
            <a:pPr lvl="8" algn="r" rtl="1"/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7978709" cy="3612289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762000" y="3048000"/>
            <a:ext cx="43434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8578492" cy="284542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مقاله نویسی علمی: 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انواع مقالات علمی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گزارش کوتاه (</a:t>
            </a:r>
            <a:r>
              <a:rPr lang="en-US" dirty="0" smtClean="0">
                <a:cs typeface="B Nazanin" pitchFamily="2" charset="-78"/>
              </a:rPr>
              <a:t>Brief Report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lvl="8" algn="r" rtl="1"/>
            <a:r>
              <a:rPr lang="fa-IR" dirty="0" smtClean="0">
                <a:cs typeface="B Nazanin" pitchFamily="2" charset="-78"/>
              </a:rPr>
              <a:t>مطالعات با حجم کار کمتر و مطالعات بالینی شامل گروهی از موارد با روشی درمانی جدید یا مشاهده ای جدید 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5105400"/>
            <a:ext cx="9144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مقاله نویسی علمی: 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انواع مقالات علمی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مقالات مروری (</a:t>
            </a:r>
            <a:r>
              <a:rPr lang="en-US" dirty="0" smtClean="0">
                <a:cs typeface="B Nazanin" pitchFamily="2" charset="-78"/>
              </a:rPr>
              <a:t>Review Articles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lvl="8" algn="r" rtl="1"/>
            <a:r>
              <a:rPr lang="fa-IR" dirty="0" smtClean="0">
                <a:cs typeface="B Nazanin" pitchFamily="2" charset="-78"/>
              </a:rPr>
              <a:t>با هدف بررسی عمیق و همه جانبه یافته های محققان در یک مورد خاص</a:t>
            </a:r>
            <a:endParaRPr lang="en-US" dirty="0" smtClean="0">
              <a:cs typeface="B Nazanin" pitchFamily="2" charset="-78"/>
            </a:endParaRPr>
          </a:p>
          <a:p>
            <a:pPr lvl="8" algn="r" rtl="1">
              <a:buNone/>
            </a:pPr>
            <a:endParaRPr lang="en-US" dirty="0" smtClean="0">
              <a:cs typeface="B Nazanin" pitchFamily="2" charset="-78"/>
            </a:endParaRPr>
          </a:p>
          <a:p>
            <a:pPr lvl="8"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دو فرم این نوع مقالات </a:t>
            </a:r>
          </a:p>
          <a:p>
            <a:pPr lvl="8" algn="r" rtl="1"/>
            <a:r>
              <a:rPr lang="fa-IR" dirty="0" smtClean="0">
                <a:cs typeface="B Nazanin" pitchFamily="2" charset="-78"/>
              </a:rPr>
              <a:t>مقاله مروری روائی (</a:t>
            </a:r>
            <a:r>
              <a:rPr lang="en-US" dirty="0" smtClean="0">
                <a:cs typeface="B Nazanin" pitchFamily="2" charset="-78"/>
              </a:rPr>
              <a:t>Narrative Review Article</a:t>
            </a:r>
            <a:r>
              <a:rPr lang="fa-IR" dirty="0" smtClean="0">
                <a:cs typeface="B Nazanin" pitchFamily="2" charset="-78"/>
              </a:rPr>
              <a:t>) </a:t>
            </a:r>
          </a:p>
          <a:p>
            <a:pPr lvl="8" algn="r" rtl="1"/>
            <a:r>
              <a:rPr lang="fa-IR" dirty="0" smtClean="0">
                <a:cs typeface="B Nazanin" pitchFamily="2" charset="-78"/>
              </a:rPr>
              <a:t>مقاله مرور سیستماتیک (</a:t>
            </a:r>
            <a:r>
              <a:rPr lang="en-US" dirty="0" smtClean="0">
                <a:cs typeface="B Nazanin" pitchFamily="2" charset="-78"/>
              </a:rPr>
              <a:t>Systematic Review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lvl="8" algn="r" rtl="1">
              <a:buNone/>
            </a:pP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دو فرم مقالات مروری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Systematic Review by Pedram Azimzadeh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90600" y="1143000"/>
            <a:ext cx="7772400" cy="1295400"/>
          </a:xfrm>
        </p:spPr>
        <p:txBody>
          <a:bodyPr/>
          <a:lstStyle/>
          <a:p>
            <a:pPr lvl="8"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مقاله مروری روائی (</a:t>
            </a:r>
            <a:r>
              <a:rPr lang="en-US" dirty="0" smtClean="0">
                <a:cs typeface="B Nazanin" pitchFamily="2" charset="-78"/>
              </a:rPr>
              <a:t>Narrative Review Article</a:t>
            </a:r>
            <a:r>
              <a:rPr lang="fa-IR" dirty="0" smtClean="0">
                <a:cs typeface="B Nazanin" pitchFamily="2" charset="-78"/>
              </a:rPr>
              <a:t>) </a:t>
            </a:r>
          </a:p>
          <a:p>
            <a:pPr lvl="8" algn="r" rtl="1">
              <a:buNone/>
            </a:pP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57001"/>
            <a:ext cx="7010400" cy="379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5410200" y="2514600"/>
            <a:ext cx="2438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1020</TotalTime>
  <Words>2072</Words>
  <Application>Microsoft Office PowerPoint</Application>
  <PresentationFormat>On-screen Show (4:3)</PresentationFormat>
  <Paragraphs>409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Perpetua</vt:lpstr>
      <vt:lpstr>B Nazanin</vt:lpstr>
      <vt:lpstr>Wingdings 2</vt:lpstr>
      <vt:lpstr>Franklin Gothic Book</vt:lpstr>
      <vt:lpstr>Calibri</vt:lpstr>
      <vt:lpstr>Times New Roman</vt:lpstr>
      <vt:lpstr>Tahoma</vt:lpstr>
      <vt:lpstr>B Traffic</vt:lpstr>
      <vt:lpstr>Equity</vt:lpstr>
      <vt:lpstr>آشنائی با مرور سیستماتیک</vt:lpstr>
      <vt:lpstr>انواع مقالات علمی و پژوهشی انواع مقالات مروری </vt:lpstr>
      <vt:lpstr>مقصود نهائی یک مقاله علمی</vt:lpstr>
      <vt:lpstr>مقاله نویسی علمی:  انواع مقالات علمی</vt:lpstr>
      <vt:lpstr>مقاله نویسی علمی:  انواع مقالات علمی</vt:lpstr>
      <vt:lpstr>مقاله نویسی علمی:  انواع مقالات علمی</vt:lpstr>
      <vt:lpstr>مقاله نویسی علمی:  انواع مقالات علمی</vt:lpstr>
      <vt:lpstr>مقاله نویسی علمی:  انواع مقالات علمی</vt:lpstr>
      <vt:lpstr>دو فرم مقالات مروری</vt:lpstr>
      <vt:lpstr>دو فرم مقالات مروری</vt:lpstr>
      <vt:lpstr>دو فرم مقالات مروری</vt:lpstr>
      <vt:lpstr>دو فرم مقالات مروری</vt:lpstr>
      <vt:lpstr>اهداف اصلی یک مرور سیستماتیک</vt:lpstr>
      <vt:lpstr>اهمیت مرور سیستماتیک مقالات علمی</vt:lpstr>
      <vt:lpstr>مزایا و معایب مقالات مرور سیستماتیک</vt:lpstr>
      <vt:lpstr>پزشکی مبتنی بر شواهد و ارتباط آن با مرور سیستماتیک Evidence Based Medicine</vt:lpstr>
      <vt:lpstr>مقایسه مقالات مرور سیستماتیک با مقالات مروری روائی</vt:lpstr>
      <vt:lpstr>مقایسه مقالات مرور سیستماتیک با مقالات مروری روائی</vt:lpstr>
      <vt:lpstr>پرسش ساختارمند Formulated Question </vt:lpstr>
      <vt:lpstr>طراحی یک پرسش ساختارمند A Formulated Question</vt:lpstr>
      <vt:lpstr>طراحی یک پرسش ساختارمند A Formulated Question</vt:lpstr>
      <vt:lpstr>طراحی یک پرسش ساختارمند A Formulated Question</vt:lpstr>
      <vt:lpstr>طراحی یک پرسش ساختارمند A Formulated Question</vt:lpstr>
      <vt:lpstr>طراحی یک پرسش ساختارمند A Formulated Question</vt:lpstr>
      <vt:lpstr>دامنه پرسش</vt:lpstr>
      <vt:lpstr>تعیین معیارهای ورود مطالعات با استفاده از پرسش ساختارمند</vt:lpstr>
      <vt:lpstr>فواید طراحی یک پرسش ساختارمند A Formulated Question</vt:lpstr>
      <vt:lpstr>پایگاه داده های کوکران Cochrane Database</vt:lpstr>
      <vt:lpstr>پایگاه داده های کوکران  Cochrane Database</vt:lpstr>
      <vt:lpstr>پایگاه داده های کوکران  Cochrane Collaboration</vt:lpstr>
      <vt:lpstr>پایگاه داده های کوکران  سامانه اداره کننده</vt:lpstr>
      <vt:lpstr>پایگاه داده های کوکران      Cochrane Database</vt:lpstr>
      <vt:lpstr>پایگاه داده های کوکران      Cochrane Database</vt:lpstr>
      <vt:lpstr>پایگاه داده های کوکران  Cochrane Database</vt:lpstr>
      <vt:lpstr>پایگاه داده های کوکران  چگونه یک مرور سیستماتیک را با کمک این پایگاه انجام دهیم؟ </vt:lpstr>
      <vt:lpstr>پایگاه داده های کوکران  چگونه یک مرور سیستماتیک را با کمک این پایگاه انجام دهیم؟ </vt:lpstr>
      <vt:lpstr>پایگاه داده های کوکران  چگونه یک مرور سیستماتیک را با کمک این پایگاه انجام دهیم؟ </vt:lpstr>
      <vt:lpstr>پایگاه داده های کوکران  چگونه یک مرور سیستماتیک را با کمک این پایگاه انجام دهیم؟ </vt:lpstr>
      <vt:lpstr>پایگاه داده های کوکران  چگونه یک مرور سیستماتیک را با کمک این پایگاه انجام دهیم؟ </vt:lpstr>
      <vt:lpstr>پایگاه داده های کوکران  چگونه یک مرور سیستماتیک را با کمک این پایگاه انجام دهیم؟ </vt:lpstr>
      <vt:lpstr>پایگاه داده های کوکران  گروه های تخصصی با فعالیت های تخصصی</vt:lpstr>
      <vt:lpstr>پایگاه داده های کوکران  چگونه یک مرور سیستماتیک را با کمک این پایگاه انجام دهیم؟ </vt:lpstr>
      <vt:lpstr>پایگاه داده های کوکران  چگونه یک مرور سیستماتیک را با کمک این پایگاه انجام دهیم؟ </vt:lpstr>
      <vt:lpstr>پایگاه داده های کوکران  چگونه یک مرور سیستماتیک را با کمک این پایگاه انجام دهیم؟ </vt:lpstr>
      <vt:lpstr>پایگاه داده های کوکران  چگونه یک مرور سیستماتیک را با کمک این پایگاه انجام دهیم؟ </vt:lpstr>
      <vt:lpstr>نمونه ای از جستجو در کتابخانه کوکران PMDR</vt:lpstr>
      <vt:lpstr>نمونه ای از جستجو در کتابخانه کوکران Cochrane Library</vt:lpstr>
      <vt:lpstr>نمونه ای از جستجو در کتابخانه کوکران Associate Publisher</vt:lpstr>
      <vt:lpstr>دسته بندی مقالات برای مرور </vt:lpstr>
      <vt:lpstr>دسته بندی مقالات برای مرور </vt:lpstr>
      <vt:lpstr>دسته بندی مقالات برای مرور </vt:lpstr>
      <vt:lpstr>مقایسه  مرور روائی  مرور سیستماتیک  متا آنالیز </vt:lpstr>
      <vt:lpstr>پیشنهادات</vt:lpstr>
      <vt:lpstr>با تشکر از توجه شما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Systematic Review</dc:title>
  <dc:creator>user2</dc:creator>
  <cp:lastModifiedBy>user2</cp:lastModifiedBy>
  <cp:revision>85</cp:revision>
  <dcterms:created xsi:type="dcterms:W3CDTF">2006-08-16T00:00:00Z</dcterms:created>
  <dcterms:modified xsi:type="dcterms:W3CDTF">2018-03-11T08:22:38Z</dcterms:modified>
</cp:coreProperties>
</file>